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handoutMasterIdLst>
    <p:handoutMasterId r:id="rId15"/>
  </p:handoutMasterIdLst>
  <p:sldIdLst>
    <p:sldId id="256" r:id="rId5"/>
    <p:sldId id="257" r:id="rId6"/>
    <p:sldId id="266" r:id="rId7"/>
    <p:sldId id="267" r:id="rId8"/>
    <p:sldId id="269" r:id="rId9"/>
    <p:sldId id="258" r:id="rId10"/>
    <p:sldId id="268" r:id="rId11"/>
    <p:sldId id="270" r:id="rId12"/>
    <p:sldId id="260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B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27588E10-F95A-4E95-A77D-11E11A783C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DC8AD8D-B825-4D5D-AC6F-2661CEAC76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58F37-3C23-403B-9536-2EF85C6489A7}" type="datetimeFigureOut">
              <a:rPr lang="fi-FI" smtClean="0"/>
              <a:t>10.6.2019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2FD5545-1C50-461C-9C7F-91CA081A19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6ADE39E-0D4D-4419-B491-7C0A20FAD0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0B102-E639-40BC-8750-7DAB4F4CEA9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2412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DF16B13-3472-4D61-BA90-2ABD78205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100" b="209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76672" y="3101299"/>
            <a:ext cx="1630882" cy="655402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5006291" y="2025199"/>
            <a:ext cx="2257242" cy="2807602"/>
            <a:chOff x="5006291" y="1942903"/>
            <a:chExt cx="2257242" cy="2807602"/>
          </a:xfrm>
        </p:grpSpPr>
        <p:cxnSp>
          <p:nvCxnSpPr>
            <p:cNvPr id="9" name="Straight Connector 8"/>
            <p:cNvCxnSpPr/>
            <p:nvPr userDrawn="1"/>
          </p:nvCxnSpPr>
          <p:spPr>
            <a:xfrm>
              <a:off x="5006291" y="1942903"/>
              <a:ext cx="22572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5006291" y="4750505"/>
              <a:ext cx="22572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146397" y="5701129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OTSIKKO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1876022-EAA2-4536-9711-A1D2D75BD5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93475" y="5588676"/>
            <a:ext cx="1070946" cy="107094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2066A78-2F08-40DB-995A-D30549C92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95" b="18025"/>
          <a:stretch/>
        </p:blipFill>
        <p:spPr>
          <a:xfrm>
            <a:off x="-255462" y="0"/>
            <a:ext cx="12702924" cy="6858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4888" y="5878521"/>
            <a:ext cx="942226" cy="378652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146397" y="2751322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Kiitos</a:t>
            </a:r>
            <a:r>
              <a:rPr lang="en-US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2359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ks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31273" y="2107855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rgbClr val="F3B5D3"/>
                </a:solidFill>
              </a:defRPr>
            </a:lvl1pPr>
          </a:lstStyle>
          <a:p>
            <a:r>
              <a:rPr lang="en-US"/>
              <a:t>Master </a:t>
            </a:r>
            <a:r>
              <a:rPr lang="en-US" err="1"/>
              <a:t>ots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256521"/>
            <a:ext cx="9113753" cy="1332412"/>
          </a:xfrm>
        </p:spPr>
        <p:txBody>
          <a:bodyPr>
            <a:normAutofit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1700" b="0" i="0" spc="2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Alaotsikko</a:t>
            </a:r>
            <a:r>
              <a:rPr lang="en-US"/>
              <a:t>: </a:t>
            </a:r>
            <a:r>
              <a:rPr lang="en-US" err="1"/>
              <a:t>olisi</a:t>
            </a:r>
            <a:r>
              <a:rPr lang="en-US"/>
              <a:t> </a:t>
            </a:r>
            <a:r>
              <a:rPr lang="en-US" err="1"/>
              <a:t>hyvä</a:t>
            </a:r>
            <a:r>
              <a:rPr lang="en-US"/>
              <a:t> </a:t>
            </a:r>
            <a:r>
              <a:rPr lang="en-US" err="1"/>
              <a:t>jos</a:t>
            </a:r>
            <a:r>
              <a:rPr lang="en-US"/>
              <a:t> </a:t>
            </a:r>
            <a:r>
              <a:rPr lang="en-US" err="1"/>
              <a:t>tässä</a:t>
            </a:r>
            <a:r>
              <a:rPr lang="en-US"/>
              <a:t> </a:t>
            </a:r>
            <a:r>
              <a:rPr lang="en-US" err="1"/>
              <a:t>olisi</a:t>
            </a:r>
            <a:r>
              <a:rPr lang="en-US"/>
              <a:t> </a:t>
            </a:r>
            <a:r>
              <a:rPr lang="en-US" err="1"/>
              <a:t>maksimissaan</a:t>
            </a:r>
            <a:r>
              <a:rPr lang="en-US"/>
              <a:t> </a:t>
            </a:r>
            <a:r>
              <a:rPr lang="en-US" err="1"/>
              <a:t>kolme</a:t>
            </a:r>
            <a:r>
              <a:rPr lang="en-US"/>
              <a:t> -</a:t>
            </a:r>
            <a:r>
              <a:rPr lang="en-US" err="1"/>
              <a:t>neljä</a:t>
            </a:r>
            <a:r>
              <a:rPr lang="en-US"/>
              <a:t> </a:t>
            </a:r>
            <a:r>
              <a:rPr lang="en-US" err="1"/>
              <a:t>riviä</a:t>
            </a:r>
            <a:r>
              <a:rPr lang="en-US"/>
              <a:t>,</a:t>
            </a:r>
          </a:p>
          <a:p>
            <a:r>
              <a:rPr lang="en-US"/>
              <a:t> </a:t>
            </a:r>
            <a:r>
              <a:rPr lang="en-US" err="1"/>
              <a:t>vähempikin</a:t>
            </a:r>
            <a:r>
              <a:rPr lang="en-US"/>
              <a:t> on </a:t>
            </a:r>
            <a:r>
              <a:rPr lang="en-US" err="1"/>
              <a:t>tosi</a:t>
            </a:r>
            <a:r>
              <a:rPr lang="en-US"/>
              <a:t> </a:t>
            </a:r>
            <a:r>
              <a:rPr lang="en-US" err="1"/>
              <a:t>hyvä</a:t>
            </a:r>
            <a:r>
              <a:rPr lang="en-US"/>
              <a:t>. </a:t>
            </a:r>
            <a:r>
              <a:rPr lang="en-US" err="1"/>
              <a:t>Muista</a:t>
            </a:r>
            <a:r>
              <a:rPr lang="en-US"/>
              <a:t> </a:t>
            </a:r>
            <a:r>
              <a:rPr lang="en-US" err="1"/>
              <a:t>että</a:t>
            </a:r>
            <a:r>
              <a:rPr lang="en-US"/>
              <a:t> </a:t>
            </a:r>
            <a:r>
              <a:rPr lang="en-US" err="1"/>
              <a:t>presentaatiosivut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maksa</a:t>
            </a:r>
            <a:r>
              <a:rPr lang="en-US"/>
              <a:t> </a:t>
            </a:r>
            <a:r>
              <a:rPr lang="en-US" err="1"/>
              <a:t>mitään</a:t>
            </a:r>
            <a:r>
              <a:rPr lang="en-US"/>
              <a:t>. </a:t>
            </a:r>
          </a:p>
          <a:p>
            <a:r>
              <a:rPr lang="en-US"/>
              <a:t>Tee </a:t>
            </a:r>
            <a:r>
              <a:rPr lang="en-US" err="1"/>
              <a:t>mielummin</a:t>
            </a:r>
            <a:r>
              <a:rPr lang="en-US"/>
              <a:t> </a:t>
            </a:r>
            <a:r>
              <a:rPr lang="en-US" err="1"/>
              <a:t>uusia</a:t>
            </a:r>
            <a:r>
              <a:rPr lang="en-US"/>
              <a:t> </a:t>
            </a:r>
            <a:r>
              <a:rPr lang="en-US" err="1"/>
              <a:t>sivuja</a:t>
            </a:r>
            <a:r>
              <a:rPr lang="en-US"/>
              <a:t>, </a:t>
            </a:r>
            <a:r>
              <a:rPr lang="en-US" err="1"/>
              <a:t>älä</a:t>
            </a:r>
            <a:r>
              <a:rPr lang="en-US"/>
              <a:t> </a:t>
            </a:r>
            <a:r>
              <a:rPr lang="en-US" err="1"/>
              <a:t>tunge</a:t>
            </a:r>
            <a:r>
              <a:rPr lang="en-US"/>
              <a:t> </a:t>
            </a:r>
            <a:r>
              <a:rPr lang="en-US" err="1"/>
              <a:t>liikaa</a:t>
            </a:r>
            <a:r>
              <a:rPr lang="en-US"/>
              <a:t> per </a:t>
            </a:r>
            <a:r>
              <a:rPr lang="en-US" err="1"/>
              <a:t>sivu</a:t>
            </a:r>
            <a:r>
              <a:rPr lang="en-US"/>
              <a:t>.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887" y="5884268"/>
            <a:ext cx="942226" cy="37290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50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6666" y="839258"/>
            <a:ext cx="10515600" cy="1325563"/>
          </a:xfrm>
        </p:spPr>
        <p:txBody>
          <a:bodyPr>
            <a:normAutofit/>
          </a:bodyPr>
          <a:lstStyle>
            <a:lvl1pPr algn="ctr">
              <a:defRPr sz="3300" spc="1000" baseline="0"/>
            </a:lvl1pPr>
          </a:lstStyle>
          <a:p>
            <a:r>
              <a:rPr lang="en-US"/>
              <a:t>BULLETS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2164822"/>
            <a:ext cx="10515600" cy="2635778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380" spc="1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1 – </a:t>
            </a:r>
            <a:r>
              <a:rPr lang="en-US" err="1"/>
              <a:t>Olisipa</a:t>
            </a:r>
            <a:r>
              <a:rPr lang="en-US"/>
              <a:t> </a:t>
            </a:r>
            <a:r>
              <a:rPr lang="en-US" err="1"/>
              <a:t>asuntoja</a:t>
            </a: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2 – </a:t>
            </a:r>
            <a:r>
              <a:rPr lang="en-US" err="1"/>
              <a:t>Olisipa</a:t>
            </a:r>
            <a:r>
              <a:rPr lang="en-US"/>
              <a:t> </a:t>
            </a:r>
            <a:r>
              <a:rPr lang="en-US" err="1"/>
              <a:t>rahaa</a:t>
            </a: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3 – </a:t>
            </a:r>
            <a:r>
              <a:rPr lang="en-US" err="1"/>
              <a:t>Olisipa</a:t>
            </a:r>
            <a:r>
              <a:rPr lang="en-US"/>
              <a:t> </a:t>
            </a:r>
            <a:r>
              <a:rPr lang="en-US" err="1"/>
              <a:t>ruokaa</a:t>
            </a: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4 – </a:t>
            </a:r>
            <a:r>
              <a:rPr lang="en-US" err="1"/>
              <a:t>Olisipa</a:t>
            </a:r>
            <a:r>
              <a:rPr lang="en-US"/>
              <a:t> </a:t>
            </a:r>
            <a:r>
              <a:rPr lang="en-US" err="1"/>
              <a:t>aina</a:t>
            </a:r>
            <a:r>
              <a:rPr lang="en-US"/>
              <a:t> </a:t>
            </a:r>
            <a:r>
              <a:rPr lang="en-US" err="1"/>
              <a:t>kesä</a:t>
            </a: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887" y="5884268"/>
            <a:ext cx="942226" cy="372905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91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6468078-777F-4AAA-97E4-4F1756F1EF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865" t="11109" r="27618" b="14079"/>
          <a:stretch/>
        </p:blipFill>
        <p:spPr>
          <a:xfrm>
            <a:off x="6498856" y="0"/>
            <a:ext cx="569314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4887" y="5884268"/>
            <a:ext cx="942226" cy="372905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542444" y="2624666"/>
            <a:ext cx="2878667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Tässä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on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kuvaslide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.</a:t>
            </a:r>
          </a:p>
          <a:p>
            <a:pPr algn="ctr"/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Sen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viereen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ei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kannata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laittaa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liikaa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tekstiä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,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ettei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mene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tukkoiseksi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tämä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sivu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.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Kerro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napakasti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mistä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kyse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.</a:t>
            </a:r>
          </a:p>
          <a:p>
            <a:pPr algn="ctr"/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Kuva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jää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mieleen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.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709611" y="0"/>
            <a:ext cx="6096000" cy="676592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128854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k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4887" y="5884268"/>
            <a:ext cx="942226" cy="372905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131273" y="2107855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Master </a:t>
            </a:r>
            <a:r>
              <a:rPr lang="en-US" err="1"/>
              <a:t>ots</a:t>
            </a:r>
            <a:endParaRPr lang="en-US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256521"/>
            <a:ext cx="9113753" cy="1332412"/>
          </a:xfrm>
        </p:spPr>
        <p:txBody>
          <a:bodyPr>
            <a:normAutofit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1700" b="0" i="0" spc="2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Alaotsikko</a:t>
            </a:r>
            <a:r>
              <a:rPr lang="en-US"/>
              <a:t> </a:t>
            </a:r>
            <a:r>
              <a:rPr lang="en-US" err="1"/>
              <a:t>olisi</a:t>
            </a:r>
            <a:r>
              <a:rPr lang="en-US"/>
              <a:t> </a:t>
            </a:r>
            <a:r>
              <a:rPr lang="en-US" err="1"/>
              <a:t>hyvä</a:t>
            </a:r>
            <a:r>
              <a:rPr lang="en-US"/>
              <a:t> </a:t>
            </a:r>
            <a:r>
              <a:rPr lang="en-US" err="1"/>
              <a:t>jos</a:t>
            </a:r>
            <a:r>
              <a:rPr lang="en-US"/>
              <a:t> </a:t>
            </a:r>
            <a:r>
              <a:rPr lang="en-US" err="1"/>
              <a:t>tässä</a:t>
            </a:r>
            <a:r>
              <a:rPr lang="en-US"/>
              <a:t> </a:t>
            </a:r>
            <a:r>
              <a:rPr lang="en-US" err="1"/>
              <a:t>olisi</a:t>
            </a:r>
            <a:r>
              <a:rPr lang="en-US"/>
              <a:t> </a:t>
            </a:r>
            <a:r>
              <a:rPr lang="en-US" err="1"/>
              <a:t>maksimissaan</a:t>
            </a:r>
            <a:r>
              <a:rPr lang="en-US"/>
              <a:t> </a:t>
            </a:r>
            <a:r>
              <a:rPr lang="en-US" err="1"/>
              <a:t>kolme</a:t>
            </a:r>
            <a:r>
              <a:rPr lang="en-US"/>
              <a:t> -</a:t>
            </a:r>
            <a:r>
              <a:rPr lang="en-US" err="1"/>
              <a:t>neljä</a:t>
            </a:r>
            <a:r>
              <a:rPr lang="en-US"/>
              <a:t> </a:t>
            </a:r>
            <a:r>
              <a:rPr lang="en-US" err="1"/>
              <a:t>riviä</a:t>
            </a:r>
            <a:r>
              <a:rPr lang="en-US"/>
              <a:t>,</a:t>
            </a:r>
          </a:p>
          <a:p>
            <a:r>
              <a:rPr lang="en-US"/>
              <a:t> </a:t>
            </a:r>
            <a:r>
              <a:rPr lang="en-US" err="1"/>
              <a:t>vähempikin</a:t>
            </a:r>
            <a:r>
              <a:rPr lang="en-US"/>
              <a:t> on </a:t>
            </a:r>
            <a:r>
              <a:rPr lang="en-US" err="1"/>
              <a:t>tosi</a:t>
            </a:r>
            <a:r>
              <a:rPr lang="en-US"/>
              <a:t> </a:t>
            </a:r>
            <a:r>
              <a:rPr lang="en-US" err="1"/>
              <a:t>hyvä</a:t>
            </a:r>
            <a:r>
              <a:rPr lang="en-US"/>
              <a:t>. </a:t>
            </a:r>
            <a:r>
              <a:rPr lang="en-US" err="1"/>
              <a:t>Muista</a:t>
            </a:r>
            <a:r>
              <a:rPr lang="en-US"/>
              <a:t> </a:t>
            </a:r>
            <a:r>
              <a:rPr lang="en-US" err="1"/>
              <a:t>että</a:t>
            </a:r>
            <a:r>
              <a:rPr lang="en-US"/>
              <a:t> </a:t>
            </a:r>
            <a:r>
              <a:rPr lang="en-US" err="1"/>
              <a:t>presentaatiosivut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maksa</a:t>
            </a:r>
            <a:r>
              <a:rPr lang="en-US"/>
              <a:t> </a:t>
            </a:r>
            <a:r>
              <a:rPr lang="en-US" err="1"/>
              <a:t>mitään</a:t>
            </a:r>
            <a:r>
              <a:rPr lang="en-US"/>
              <a:t>. </a:t>
            </a:r>
          </a:p>
          <a:p>
            <a:r>
              <a:rPr lang="en-US"/>
              <a:t>Tee </a:t>
            </a:r>
            <a:r>
              <a:rPr lang="en-US" err="1"/>
              <a:t>mielummin</a:t>
            </a:r>
            <a:r>
              <a:rPr lang="en-US"/>
              <a:t> </a:t>
            </a:r>
            <a:r>
              <a:rPr lang="en-US" err="1"/>
              <a:t>uusia</a:t>
            </a:r>
            <a:r>
              <a:rPr lang="en-US"/>
              <a:t> </a:t>
            </a:r>
            <a:r>
              <a:rPr lang="en-US" err="1"/>
              <a:t>sivuja</a:t>
            </a:r>
            <a:r>
              <a:rPr lang="en-US"/>
              <a:t>, </a:t>
            </a:r>
            <a:r>
              <a:rPr lang="en-US" err="1"/>
              <a:t>älä</a:t>
            </a:r>
            <a:r>
              <a:rPr lang="en-US"/>
              <a:t> </a:t>
            </a:r>
            <a:r>
              <a:rPr lang="en-US" err="1"/>
              <a:t>tunge</a:t>
            </a:r>
            <a:r>
              <a:rPr lang="en-US"/>
              <a:t> </a:t>
            </a:r>
            <a:r>
              <a:rPr lang="en-US" err="1"/>
              <a:t>liikaa</a:t>
            </a:r>
            <a:r>
              <a:rPr lang="en-US"/>
              <a:t> per </a:t>
            </a:r>
            <a:r>
              <a:rPr lang="en-US" err="1"/>
              <a:t>sivu</a:t>
            </a:r>
            <a:r>
              <a:rPr lang="en-US"/>
              <a:t>.</a:t>
            </a:r>
          </a:p>
        </p:txBody>
      </p:sp>
    </p:spTree>
    <p:extLst>
      <p:ext uri="{BB962C8B-B14F-4D97-AF65-F5344CB8AC3E}">
        <p14:creationId xmlns:p14="http://schemas.microsoft.com/office/powerpoint/2010/main" val="1788506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ka_kuva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887" y="5884268"/>
            <a:ext cx="942226" cy="372905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/>
          <a:srcRect t="30099" b="14132"/>
          <a:stretch/>
        </p:blipFill>
        <p:spPr>
          <a:xfrm>
            <a:off x="0" y="-722376"/>
            <a:ext cx="12192000" cy="509276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418922" y="4835992"/>
            <a:ext cx="9354156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Tässä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on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kuvaslide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.  Sen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viereen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ei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kannata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laittaa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liikaa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tekstiä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,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ettei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mene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tukkoiseksi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tämä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sivu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. 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-722376"/>
            <a:ext cx="12192000" cy="509276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093600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684225"/>
            <a:ext cx="9113753" cy="936070"/>
          </a:xfrm>
        </p:spPr>
        <p:txBody>
          <a:bodyPr>
            <a:normAutofit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2400" b="1" i="1" spc="2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”</a:t>
            </a:r>
            <a:r>
              <a:rPr lang="en-US" err="1"/>
              <a:t>Olisi</a:t>
            </a:r>
            <a:r>
              <a:rPr lang="en-US"/>
              <a:t> </a:t>
            </a:r>
            <a:r>
              <a:rPr lang="en-US" err="1"/>
              <a:t>hyvä</a:t>
            </a:r>
            <a:r>
              <a:rPr lang="en-US"/>
              <a:t> </a:t>
            </a:r>
            <a:r>
              <a:rPr lang="en-US" err="1"/>
              <a:t>saada</a:t>
            </a:r>
            <a:r>
              <a:rPr lang="en-US"/>
              <a:t> </a:t>
            </a:r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asuntoja</a:t>
            </a:r>
            <a:r>
              <a:rPr lang="en-US"/>
              <a:t>”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523999" y="3539066"/>
            <a:ext cx="9113753" cy="773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20000" rtl="0" eaLnBrk="1" fontAlgn="ctr" latinLnBrk="0" hangingPunct="1">
              <a:lnSpc>
                <a:spcPct val="150000"/>
              </a:lnSpc>
              <a:spcBef>
                <a:spcPts val="0"/>
              </a:spcBef>
              <a:buFont typeface="Arial"/>
              <a:buNone/>
              <a:defRPr sz="2400" b="1" i="1" kern="1200" spc="250" baseline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2000" kern="12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9144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3716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18288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rgbClr val="F3B5D3"/>
                </a:solidFill>
              </a:rPr>
              <a:t>–</a:t>
            </a:r>
            <a:r>
              <a:rPr lang="en-US" sz="1600" err="1">
                <a:solidFill>
                  <a:srgbClr val="F3B5D3"/>
                </a:solidFill>
              </a:rPr>
              <a:t>Kuka</a:t>
            </a:r>
            <a:r>
              <a:rPr lang="en-US" sz="1600">
                <a:solidFill>
                  <a:srgbClr val="F3B5D3"/>
                </a:solidFill>
              </a:rPr>
              <a:t> </a:t>
            </a:r>
            <a:r>
              <a:rPr lang="en-US" sz="1600" err="1">
                <a:solidFill>
                  <a:srgbClr val="F3B5D3"/>
                </a:solidFill>
              </a:rPr>
              <a:t>Sanoo</a:t>
            </a:r>
            <a:endParaRPr lang="en-US" sz="1600">
              <a:solidFill>
                <a:srgbClr val="F3B5D3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887" y="5884268"/>
            <a:ext cx="942226" cy="37290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85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_kuvaa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4887" y="5884268"/>
            <a:ext cx="942226" cy="37290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39850" y="731803"/>
            <a:ext cx="9512300" cy="25781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975099" y="4037588"/>
            <a:ext cx="4241801" cy="89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Tässä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on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kolmen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kuvan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slide.</a:t>
            </a:r>
          </a:p>
          <a:p>
            <a:pPr algn="ctr"/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Sen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alleei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kannata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laittaa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liikaa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tekstiä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,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ettei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mene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tukkoiseksi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tämä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sivu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. 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339850" y="731838"/>
            <a:ext cx="3003550" cy="25781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598989" y="731838"/>
            <a:ext cx="2990532" cy="25781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854950" y="731838"/>
            <a:ext cx="2997200" cy="25781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53674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ust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7514" y="-784267"/>
            <a:ext cx="457697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4887" y="5884268"/>
            <a:ext cx="942226" cy="37290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3975099" y="4037588"/>
            <a:ext cx="4241801" cy="89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Tässä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on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napakka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statement-slide.</a:t>
            </a:r>
          </a:p>
          <a:p>
            <a:pPr algn="ctr"/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Siihenkään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ei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kannata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laittaa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liikaa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tekstiä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,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ettei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mene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tukkoiseksi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tämä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err="1">
                <a:latin typeface="Arial Narrow" charset="0"/>
                <a:ea typeface="Arial Narrow" charset="0"/>
                <a:cs typeface="Arial Narrow" charset="0"/>
              </a:rPr>
              <a:t>sivu</a:t>
            </a:r>
            <a:r>
              <a:rPr lang="en-US" sz="1740" kern="1400" spc="100" baseline="0">
                <a:latin typeface="Arial Narrow" charset="0"/>
                <a:ea typeface="Arial Narrow" charset="0"/>
                <a:cs typeface="Arial Narrow" charset="0"/>
              </a:rPr>
              <a:t>.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0573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MASTER OTS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605968"/>
            <a:ext cx="10515600" cy="1078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err="1"/>
              <a:t>Alaotsikko</a:t>
            </a:r>
            <a:r>
              <a:rPr lang="en-US"/>
              <a:t>: </a:t>
            </a:r>
            <a:r>
              <a:rPr lang="en-US" err="1"/>
              <a:t>olisi</a:t>
            </a:r>
            <a:r>
              <a:rPr lang="en-US"/>
              <a:t> </a:t>
            </a:r>
            <a:r>
              <a:rPr lang="en-US" err="1"/>
              <a:t>hyvä</a:t>
            </a:r>
            <a:r>
              <a:rPr lang="en-US"/>
              <a:t> </a:t>
            </a:r>
            <a:r>
              <a:rPr lang="en-US" err="1"/>
              <a:t>jos</a:t>
            </a:r>
            <a:r>
              <a:rPr lang="en-US"/>
              <a:t> </a:t>
            </a:r>
            <a:r>
              <a:rPr lang="en-US" err="1"/>
              <a:t>tässä</a:t>
            </a:r>
            <a:r>
              <a:rPr lang="en-US"/>
              <a:t> </a:t>
            </a:r>
            <a:r>
              <a:rPr lang="en-US" err="1"/>
              <a:t>olisi</a:t>
            </a:r>
            <a:r>
              <a:rPr lang="en-US"/>
              <a:t> </a:t>
            </a:r>
            <a:r>
              <a:rPr lang="en-US" err="1"/>
              <a:t>maksimissaan</a:t>
            </a:r>
            <a:r>
              <a:rPr lang="en-US"/>
              <a:t> </a:t>
            </a:r>
            <a:r>
              <a:rPr lang="en-US" err="1"/>
              <a:t>kolme</a:t>
            </a:r>
            <a:r>
              <a:rPr lang="en-US"/>
              <a:t> -</a:t>
            </a:r>
            <a:r>
              <a:rPr lang="en-US" err="1"/>
              <a:t>neljä</a:t>
            </a:r>
            <a:r>
              <a:rPr lang="en-US"/>
              <a:t> </a:t>
            </a:r>
            <a:r>
              <a:rPr lang="en-US" err="1"/>
              <a:t>riviä</a:t>
            </a:r>
            <a:r>
              <a:rPr lang="en-US"/>
              <a:t>,</a:t>
            </a:r>
          </a:p>
          <a:p>
            <a:r>
              <a:rPr lang="en-US"/>
              <a:t> </a:t>
            </a:r>
            <a:r>
              <a:rPr lang="en-US" err="1"/>
              <a:t>vähempikin</a:t>
            </a:r>
            <a:r>
              <a:rPr lang="en-US"/>
              <a:t> on </a:t>
            </a:r>
            <a:r>
              <a:rPr lang="en-US" err="1"/>
              <a:t>tosi</a:t>
            </a:r>
            <a:r>
              <a:rPr lang="en-US"/>
              <a:t> </a:t>
            </a:r>
            <a:r>
              <a:rPr lang="en-US" err="1"/>
              <a:t>hyvä</a:t>
            </a:r>
            <a:r>
              <a:rPr lang="en-US"/>
              <a:t>. </a:t>
            </a:r>
            <a:r>
              <a:rPr lang="en-US" err="1"/>
              <a:t>Muista</a:t>
            </a:r>
            <a:r>
              <a:rPr lang="en-US"/>
              <a:t> </a:t>
            </a:r>
            <a:r>
              <a:rPr lang="en-US" err="1"/>
              <a:t>että</a:t>
            </a:r>
            <a:r>
              <a:rPr lang="en-US"/>
              <a:t> </a:t>
            </a:r>
            <a:r>
              <a:rPr lang="en-US" err="1"/>
              <a:t>presentaatiosivut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maksa</a:t>
            </a:r>
            <a:r>
              <a:rPr lang="en-US"/>
              <a:t> </a:t>
            </a:r>
            <a:r>
              <a:rPr lang="en-US" err="1"/>
              <a:t>mitään</a:t>
            </a:r>
            <a:r>
              <a:rPr lang="en-US"/>
              <a:t>. </a:t>
            </a:r>
          </a:p>
          <a:p>
            <a:r>
              <a:rPr lang="en-US"/>
              <a:t>Tee </a:t>
            </a:r>
            <a:r>
              <a:rPr lang="en-US" err="1"/>
              <a:t>mielummin</a:t>
            </a:r>
            <a:r>
              <a:rPr lang="en-US"/>
              <a:t> </a:t>
            </a:r>
            <a:r>
              <a:rPr lang="en-US" err="1"/>
              <a:t>uusia</a:t>
            </a:r>
            <a:r>
              <a:rPr lang="en-US"/>
              <a:t> </a:t>
            </a:r>
            <a:r>
              <a:rPr lang="en-US" err="1"/>
              <a:t>sivuja</a:t>
            </a:r>
            <a:r>
              <a:rPr lang="en-US"/>
              <a:t>, </a:t>
            </a:r>
            <a:r>
              <a:rPr lang="en-US" err="1"/>
              <a:t>älä</a:t>
            </a:r>
            <a:r>
              <a:rPr lang="en-US"/>
              <a:t> </a:t>
            </a:r>
            <a:r>
              <a:rPr lang="en-US" err="1"/>
              <a:t>tunge</a:t>
            </a:r>
            <a:r>
              <a:rPr lang="en-US"/>
              <a:t> </a:t>
            </a:r>
            <a:r>
              <a:rPr lang="en-US" err="1"/>
              <a:t>liikaa</a:t>
            </a:r>
            <a:r>
              <a:rPr lang="en-US"/>
              <a:t> per </a:t>
            </a:r>
            <a:r>
              <a:rPr lang="en-US" err="1"/>
              <a:t>sivu</a:t>
            </a:r>
            <a:r>
              <a:rPr lang="en-US"/>
              <a:t>.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412067" y="3776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24887" y="5884268"/>
            <a:ext cx="942226" cy="37290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52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6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520" b="1" kern="1200" spc="2000" baseline="0">
          <a:solidFill>
            <a:srgbClr val="F3B5D3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0" indent="0" algn="ctr" defTabSz="7200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700" kern="1200" spc="250" baseline="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457200" indent="0" algn="ctr" defTabSz="720000" rtl="0" eaLnBrk="1" latinLnBrk="0" hangingPunct="1">
        <a:lnSpc>
          <a:spcPct val="90000"/>
        </a:lnSpc>
        <a:spcBef>
          <a:spcPts val="500"/>
        </a:spcBef>
        <a:buFont typeface="Arial" charset="0"/>
        <a:buNone/>
        <a:defRPr sz="24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914400" indent="0" algn="ctr" defTabSz="7200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3pPr>
      <a:lvl4pPr marL="1371600" indent="0" algn="ctr" defTabSz="7200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4pPr>
      <a:lvl5pPr marL="1828800" indent="0" algn="ctr" defTabSz="7200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5B91A699-A146-4699-BB10-20156654A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519"/>
            <a:ext cx="12192000" cy="685799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146397" y="4218215"/>
            <a:ext cx="7899206" cy="2328956"/>
          </a:xfrm>
        </p:spPr>
        <p:txBody>
          <a:bodyPr anchor="b">
            <a:normAutofit fontScale="90000"/>
          </a:bodyPr>
          <a:lstStyle>
            <a:lvl1pPr algn="ctr">
              <a:defRPr sz="4400" cap="all" spc="2000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Itsenäistymistä</a:t>
            </a:r>
            <a:r>
              <a:rPr lang="en-US" dirty="0"/>
              <a:t> </a:t>
            </a:r>
            <a:r>
              <a:rPr lang="en-US" dirty="0" err="1"/>
              <a:t>tukemassa</a:t>
            </a:r>
            <a:br>
              <a:rPr lang="en-US" dirty="0"/>
            </a:br>
            <a:r>
              <a:rPr lang="en-US" dirty="0"/>
              <a:t>asumisen </a:t>
            </a:r>
            <a:r>
              <a:rPr lang="en-US" dirty="0" err="1"/>
              <a:t>haasteet</a:t>
            </a:r>
            <a:r>
              <a:rPr lang="en-US" dirty="0"/>
              <a:t> </a:t>
            </a:r>
          </a:p>
        </p:txBody>
      </p:sp>
      <p:pic>
        <p:nvPicPr>
          <p:cNvPr id="3" name="Kuva 3">
            <a:extLst>
              <a:ext uri="{FF2B5EF4-FFF2-40B4-BE49-F238E27FC236}">
                <a16:creationId xmlns:a16="http://schemas.microsoft.com/office/drawing/2014/main" id="{2FB14EDD-2011-4D6B-8F70-79EAD28A9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285" y="2942483"/>
            <a:ext cx="2743200" cy="108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73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71748" y="904748"/>
            <a:ext cx="5048504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624513" y="5661025"/>
            <a:ext cx="942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75100" y="2705528"/>
            <a:ext cx="42418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F3B5D3"/>
                </a:solidFill>
              </a:rPr>
              <a:t>KIITOS!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5667EC8-ED6B-4B96-9A5D-C6EBE3C3B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08" b="95796" l="9893" r="89869">
                        <a14:foregroundMark x1="29559" y1="22523" x2="29559" y2="22523"/>
                        <a14:foregroundMark x1="37306" y1="8108" x2="37306" y2="8108"/>
                        <a14:foregroundMark x1="27533" y1="8108" x2="27533" y2="8108"/>
                        <a14:foregroundMark x1="48987" y1="17718" x2="48987" y2="17718"/>
                        <a14:foregroundMark x1="65316" y1="24625" x2="65316" y2="24625"/>
                        <a14:foregroundMark x1="20977" y1="93093" x2="20977" y2="93093"/>
                        <a14:foregroundMark x1="28725" y1="95796" x2="28725" y2="95796"/>
                        <a14:foregroundMark x1="37187" y1="93694" x2="37187" y2="93694"/>
                        <a14:foregroundMark x1="44338" y1="92492" x2="44338" y2="92492"/>
                        <a14:foregroundMark x1="52086" y1="93093" x2="52086" y2="93093"/>
                        <a14:foregroundMark x1="60072" y1="93694" x2="60072" y2="93694"/>
                        <a14:foregroundMark x1="66746" y1="94595" x2="66746" y2="94595"/>
                        <a14:foregroundMark x1="77950" y1="90390" x2="77950" y2="90390"/>
                        <a14:backgroundMark x1="22646" y1="91592" x2="22646" y2="91592"/>
                        <a14:backgroundMark x1="30870" y1="93694" x2="30870" y2="93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4528" y="5873830"/>
            <a:ext cx="1602944" cy="63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5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146397" y="1255596"/>
            <a:ext cx="7899206" cy="1937706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rgbClr val="F3B5D3"/>
                </a:solidFill>
              </a:defRPr>
            </a:lvl1pPr>
          </a:lstStyle>
          <a:p>
            <a:r>
              <a:rPr lang="en-US" dirty="0"/>
              <a:t>Tuetun asumisen palvelu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39123" y="3510141"/>
            <a:ext cx="9113753" cy="133241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1700" b="0" i="0" spc="2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1600" dirty="0"/>
              <a:t>Asiakkaat </a:t>
            </a:r>
            <a:r>
              <a:rPr lang="en-US" sz="1600" dirty="0" err="1"/>
              <a:t>ohjautuvat</a:t>
            </a:r>
            <a:r>
              <a:rPr lang="en-US" sz="1600" dirty="0"/>
              <a:t> </a:t>
            </a:r>
            <a:r>
              <a:rPr lang="en-US" sz="1600" dirty="0" err="1"/>
              <a:t>palveluun</a:t>
            </a:r>
            <a:r>
              <a:rPr lang="en-US" sz="1600" dirty="0"/>
              <a:t> </a:t>
            </a:r>
            <a:r>
              <a:rPr lang="en-US" sz="1600" dirty="0" err="1"/>
              <a:t>sosiaalitoimen</a:t>
            </a:r>
            <a:r>
              <a:rPr lang="en-US" sz="1600" dirty="0"/>
              <a:t> </a:t>
            </a:r>
            <a:r>
              <a:rPr lang="en-US" sz="1600" dirty="0" err="1"/>
              <a:t>kautta</a:t>
            </a:r>
            <a:endParaRPr lang="en-US" sz="1600" dirty="0"/>
          </a:p>
          <a:p>
            <a:r>
              <a:rPr lang="en-US" sz="1600" dirty="0"/>
              <a:t>17-29-vuotiaita </a:t>
            </a:r>
            <a:r>
              <a:rPr lang="en-US" sz="1600" dirty="0" err="1"/>
              <a:t>nuoria</a:t>
            </a:r>
            <a:endParaRPr lang="en-US" sz="1600" dirty="0"/>
          </a:p>
          <a:p>
            <a:r>
              <a:rPr lang="en-US" sz="1600" dirty="0" err="1"/>
              <a:t>lastensuojelulaitoksista</a:t>
            </a:r>
            <a:r>
              <a:rPr lang="en-US" sz="1600" dirty="0"/>
              <a:t>, </a:t>
            </a:r>
            <a:r>
              <a:rPr lang="en-US" sz="1600" dirty="0" err="1"/>
              <a:t>vanhempien</a:t>
            </a:r>
            <a:r>
              <a:rPr lang="en-US" sz="1600" dirty="0"/>
              <a:t> </a:t>
            </a:r>
            <a:r>
              <a:rPr lang="en-US" sz="1600" dirty="0" err="1"/>
              <a:t>luota</a:t>
            </a:r>
            <a:r>
              <a:rPr lang="en-US" sz="1600" dirty="0"/>
              <a:t>, </a:t>
            </a:r>
            <a:r>
              <a:rPr lang="en-US" sz="1600" dirty="0" err="1"/>
              <a:t>vankilasta</a:t>
            </a:r>
            <a:r>
              <a:rPr lang="en-US" sz="1600" dirty="0"/>
              <a:t>, </a:t>
            </a:r>
            <a:r>
              <a:rPr lang="en-US" sz="1600" dirty="0" err="1"/>
              <a:t>kaverien</a:t>
            </a:r>
            <a:r>
              <a:rPr lang="en-US" sz="1600" dirty="0"/>
              <a:t> </a:t>
            </a:r>
            <a:r>
              <a:rPr lang="en-US" sz="1600" dirty="0" err="1"/>
              <a:t>luota</a:t>
            </a:r>
            <a:r>
              <a:rPr lang="en-US" sz="1600" dirty="0"/>
              <a:t>, </a:t>
            </a:r>
            <a:r>
              <a:rPr lang="en-US" sz="1600" dirty="0" err="1"/>
              <a:t>kadulta</a:t>
            </a:r>
            <a:r>
              <a:rPr lang="en-US" sz="1600" dirty="0"/>
              <a:t>, </a:t>
            </a:r>
            <a:r>
              <a:rPr lang="en-US" sz="1600" dirty="0" err="1"/>
              <a:t>päihde</a:t>
            </a:r>
            <a:r>
              <a:rPr lang="en-US" sz="1600" dirty="0"/>
              <a:t>- tai </a:t>
            </a:r>
            <a:r>
              <a:rPr lang="en-US" sz="1600" dirty="0" err="1"/>
              <a:t>mielenterveyskuntoutuksesta</a:t>
            </a:r>
            <a:r>
              <a:rPr lang="en-US" sz="1600" dirty="0"/>
              <a:t>, </a:t>
            </a:r>
            <a:r>
              <a:rPr lang="en-US" sz="1600" dirty="0" err="1"/>
              <a:t>vastaanottokeskuksista</a:t>
            </a:r>
            <a:endParaRPr lang="en-US" sz="1600" dirty="0"/>
          </a:p>
          <a:p>
            <a:endParaRPr lang="en-US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7A9C007-E614-49FF-9F39-696B87C7F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08" b="95796" l="9893" r="89869">
                        <a14:foregroundMark x1="29559" y1="22523" x2="29559" y2="22523"/>
                        <a14:foregroundMark x1="37306" y1="8108" x2="37306" y2="8108"/>
                        <a14:foregroundMark x1="27533" y1="8108" x2="27533" y2="8108"/>
                        <a14:foregroundMark x1="48987" y1="17718" x2="48987" y2="17718"/>
                        <a14:foregroundMark x1="65316" y1="24625" x2="65316" y2="24625"/>
                        <a14:foregroundMark x1="20977" y1="93093" x2="20977" y2="93093"/>
                        <a14:foregroundMark x1="28725" y1="95796" x2="28725" y2="95796"/>
                        <a14:foregroundMark x1="37187" y1="93694" x2="37187" y2="93694"/>
                        <a14:foregroundMark x1="44338" y1="92492" x2="44338" y2="92492"/>
                        <a14:foregroundMark x1="52086" y1="93093" x2="52086" y2="93093"/>
                        <a14:foregroundMark x1="60072" y1="93694" x2="60072" y2="93694"/>
                        <a14:foregroundMark x1="66746" y1="94595" x2="66746" y2="94595"/>
                        <a14:foregroundMark x1="77950" y1="90390" x2="77950" y2="90390"/>
                        <a14:backgroundMark x1="22646" y1="91592" x2="22646" y2="91592"/>
                        <a14:backgroundMark x1="30870" y1="93694" x2="30870" y2="93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4528" y="5873830"/>
            <a:ext cx="1602944" cy="63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871742" y="1962453"/>
            <a:ext cx="9113753" cy="1466547"/>
          </a:xfrm>
        </p:spPr>
        <p:txBody>
          <a:bodyPr>
            <a:normAutofit fontScale="85000" lnSpcReduction="10000"/>
          </a:bodyPr>
          <a:lstStyle/>
          <a:p>
            <a:r>
              <a:rPr lang="fi-FI" sz="1800" dirty="0"/>
              <a:t>Itsenäisessä asumisessa ja asioiden hoitamisessa, itsestä ja asunnosta huolehtimisessa, mielekkään päivärytmin ja –tekemisen etsimisessä ja sen ylläpitämisessä tukeminen</a:t>
            </a:r>
          </a:p>
          <a:p>
            <a:r>
              <a:rPr lang="fi-FI" sz="1800" dirty="0"/>
              <a:t>Yhteiset pelisäännöt ja tavoitteet käydään läpi alkuhaastattelussa.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48318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131273" y="377977"/>
            <a:ext cx="7899206" cy="2570238"/>
          </a:xfrm>
        </p:spPr>
        <p:txBody>
          <a:bodyPr>
            <a:normAutofit/>
          </a:bodyPr>
          <a:lstStyle/>
          <a:p>
            <a:r>
              <a:rPr lang="fi-FI" dirty="0"/>
              <a:t>Asuminen</a:t>
            </a:r>
            <a:br>
              <a:rPr lang="fi-FI" dirty="0"/>
            </a:br>
            <a:br>
              <a:rPr lang="fi-FI" dirty="0"/>
            </a:br>
            <a:r>
              <a:rPr lang="fi-FI" sz="2500" dirty="0"/>
              <a:t>Kotini on linnani</a:t>
            </a:r>
            <a:br>
              <a:rPr lang="fi-FI" sz="2500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39123" y="3084286"/>
            <a:ext cx="9113753" cy="1753809"/>
          </a:xfrm>
        </p:spPr>
        <p:txBody>
          <a:bodyPr/>
          <a:lstStyle/>
          <a:p>
            <a:r>
              <a:rPr lang="fi-FI" sz="1600" dirty="0"/>
              <a:t>Yhteistyökumppanina NAL Asunnot Oy</a:t>
            </a:r>
          </a:p>
          <a:p>
            <a:r>
              <a:rPr lang="fi-FI" sz="1600" dirty="0"/>
              <a:t>Edellytyksenä asunnon saamiselle tukeen sitoutuminen</a:t>
            </a:r>
          </a:p>
          <a:p>
            <a:r>
              <a:rPr lang="fi-FI" sz="1600" dirty="0"/>
              <a:t>Ensimmäinen sopimus 3-4kk</a:t>
            </a:r>
          </a:p>
          <a:p>
            <a:r>
              <a:rPr lang="fi-FI" sz="1600" dirty="0"/>
              <a:t>Pitkä sopimus tuen päätteeksi 35-vuotiaaksi asti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6556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131273" y="341195"/>
            <a:ext cx="7899206" cy="1834780"/>
          </a:xfrm>
        </p:spPr>
        <p:txBody>
          <a:bodyPr>
            <a:normAutofit fontScale="90000"/>
          </a:bodyPr>
          <a:lstStyle/>
          <a:p>
            <a:r>
              <a:rPr lang="fi-FI" dirty="0"/>
              <a:t>Itsenäisen asumisen </a:t>
            </a:r>
            <a:br>
              <a:rPr lang="fi-FI" dirty="0"/>
            </a:br>
            <a:r>
              <a:rPr lang="fi-FI" dirty="0"/>
              <a:t>iloja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2175976"/>
            <a:ext cx="9113753" cy="3133004"/>
          </a:xfrm>
        </p:spPr>
        <p:txBody>
          <a:bodyPr/>
          <a:lstStyle/>
          <a:p>
            <a:r>
              <a:rPr lang="fi-FI" dirty="0"/>
              <a:t>Vapaus</a:t>
            </a:r>
          </a:p>
          <a:p>
            <a:r>
              <a:rPr lang="fi-FI" dirty="0"/>
              <a:t>Oma rauha</a:t>
            </a:r>
          </a:p>
          <a:p>
            <a:r>
              <a:rPr lang="fi-FI" dirty="0"/>
              <a:t>Kodin rakentaminen</a:t>
            </a:r>
          </a:p>
          <a:p>
            <a:r>
              <a:rPr lang="fi-FI" dirty="0"/>
              <a:t>Omien rajojen koetteleminen</a:t>
            </a:r>
          </a:p>
          <a:p>
            <a:r>
              <a:rPr lang="fi-FI" dirty="0"/>
              <a:t>Onnistumisen kokemukset</a:t>
            </a:r>
          </a:p>
          <a:p>
            <a:r>
              <a:rPr lang="fi-FI" dirty="0"/>
              <a:t>Turvallisuus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2165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46666" y="8392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spc="1000" baseline="0">
                <a:solidFill>
                  <a:srgbClr val="F3B5D3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831850" y="2164822"/>
            <a:ext cx="10515600" cy="2635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380" b="0" i="0" kern="1200" spc="100" baseline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9144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3716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18288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6311BA4-5489-4F5A-81E9-2498F32CE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08" b="95796" l="9893" r="89869">
                        <a14:foregroundMark x1="29559" y1="22523" x2="29559" y2="22523"/>
                        <a14:foregroundMark x1="37306" y1="8108" x2="37306" y2="8108"/>
                        <a14:foregroundMark x1="27533" y1="8108" x2="27533" y2="8108"/>
                        <a14:foregroundMark x1="48987" y1="17718" x2="48987" y2="17718"/>
                        <a14:foregroundMark x1="65316" y1="24625" x2="65316" y2="24625"/>
                        <a14:foregroundMark x1="20977" y1="93093" x2="20977" y2="93093"/>
                        <a14:foregroundMark x1="28725" y1="95796" x2="28725" y2="95796"/>
                        <a14:foregroundMark x1="37187" y1="93694" x2="37187" y2="93694"/>
                        <a14:foregroundMark x1="44338" y1="92492" x2="44338" y2="92492"/>
                        <a14:foregroundMark x1="52086" y1="93093" x2="52086" y2="93093"/>
                        <a14:foregroundMark x1="60072" y1="93694" x2="60072" y2="93694"/>
                        <a14:foregroundMark x1="66746" y1="94595" x2="66746" y2="94595"/>
                        <a14:foregroundMark x1="77950" y1="90390" x2="77950" y2="90390"/>
                        <a14:backgroundMark x1="22646" y1="91592" x2="22646" y2="91592"/>
                        <a14:backgroundMark x1="30870" y1="93694" x2="30870" y2="93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4528" y="5873830"/>
            <a:ext cx="1602944" cy="636210"/>
          </a:xfrm>
          <a:prstGeom prst="rect">
            <a:avLst/>
          </a:prstGeom>
        </p:spPr>
      </p:pic>
      <p:sp>
        <p:nvSpPr>
          <p:cNvPr id="7" name="Otsikko 6"/>
          <p:cNvSpPr>
            <a:spLocks noGrp="1"/>
          </p:cNvSpPr>
          <p:nvPr>
            <p:ph type="ctrTitle"/>
          </p:nvPr>
        </p:nvSpPr>
        <p:spPr>
          <a:xfrm>
            <a:off x="2154863" y="204717"/>
            <a:ext cx="7899206" cy="1268916"/>
          </a:xfrm>
        </p:spPr>
        <p:txBody>
          <a:bodyPr>
            <a:normAutofit fontScale="90000"/>
          </a:bodyPr>
          <a:lstStyle/>
          <a:p>
            <a:r>
              <a:rPr lang="fi-FI" dirty="0"/>
              <a:t>Haasteiden taustalla</a:t>
            </a:r>
          </a:p>
        </p:txBody>
      </p:sp>
      <p:sp>
        <p:nvSpPr>
          <p:cNvPr id="8" name="Alaotsikko 7"/>
          <p:cNvSpPr>
            <a:spLocks noGrp="1"/>
          </p:cNvSpPr>
          <p:nvPr>
            <p:ph type="subTitle" idx="1"/>
          </p:nvPr>
        </p:nvSpPr>
        <p:spPr>
          <a:xfrm>
            <a:off x="1524000" y="1473632"/>
            <a:ext cx="9113753" cy="4094655"/>
          </a:xfrm>
        </p:spPr>
        <p:txBody>
          <a:bodyPr/>
          <a:lstStyle/>
          <a:p>
            <a:r>
              <a:rPr lang="fi-FI" dirty="0"/>
              <a:t>Päihde- ja mielenterveysongelmat</a:t>
            </a:r>
          </a:p>
          <a:p>
            <a:r>
              <a:rPr lang="fi-FI" dirty="0"/>
              <a:t>Vaikea taloustilanne</a:t>
            </a:r>
          </a:p>
          <a:p>
            <a:r>
              <a:rPr lang="fi-FI" dirty="0"/>
              <a:t>Arjesta vieraantuminen</a:t>
            </a:r>
          </a:p>
          <a:p>
            <a:r>
              <a:rPr lang="fi-FI" dirty="0"/>
              <a:t>Osaamattomuus(, mutta luulen osaavani kaiken!)</a:t>
            </a:r>
          </a:p>
          <a:p>
            <a:r>
              <a:rPr lang="fi-FI" dirty="0"/>
              <a:t>Ongelmien kieltäminen</a:t>
            </a:r>
          </a:p>
          <a:p>
            <a:r>
              <a:rPr lang="fi-FI" dirty="0"/>
              <a:t>Omien ongelmien ulkoistaminen</a:t>
            </a:r>
          </a:p>
          <a:p>
            <a:r>
              <a:rPr lang="fi-FI" dirty="0"/>
              <a:t>Luottamusvaikeudet</a:t>
            </a:r>
          </a:p>
          <a:p>
            <a:r>
              <a:rPr lang="fi-FI" dirty="0"/>
              <a:t>Aiemmat huonot kokemukset</a:t>
            </a:r>
          </a:p>
          <a:p>
            <a:r>
              <a:rPr lang="fi-FI" dirty="0"/>
              <a:t>Liian suuret odotukset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7588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131272" y="1037231"/>
            <a:ext cx="7899206" cy="1351128"/>
          </a:xfrm>
        </p:spPr>
        <p:txBody>
          <a:bodyPr>
            <a:normAutofit/>
          </a:bodyPr>
          <a:lstStyle/>
          <a:p>
            <a:r>
              <a:rPr lang="fi-FI" dirty="0"/>
              <a:t>Asumisen </a:t>
            </a:r>
            <a:br>
              <a:rPr lang="fi-FI" dirty="0"/>
            </a:br>
            <a:r>
              <a:rPr lang="fi-FI" dirty="0"/>
              <a:t>haasteita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3998" y="2388359"/>
            <a:ext cx="9113753" cy="2748494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Vastuu</a:t>
            </a:r>
          </a:p>
          <a:p>
            <a:r>
              <a:rPr lang="fi-FI" dirty="0"/>
              <a:t>Vuokranmaksu</a:t>
            </a:r>
          </a:p>
          <a:p>
            <a:r>
              <a:rPr lang="fi-FI" dirty="0"/>
              <a:t>Järjestyssääntöjen noudattaminen</a:t>
            </a:r>
          </a:p>
          <a:p>
            <a:r>
              <a:rPr lang="fi-FI" dirty="0"/>
              <a:t>Asunnosta huolehtiminen</a:t>
            </a:r>
          </a:p>
          <a:p>
            <a:r>
              <a:rPr lang="fi-FI" dirty="0"/>
              <a:t>Itsestä huolehtiminen</a:t>
            </a:r>
          </a:p>
          <a:p>
            <a:r>
              <a:rPr lang="fi-FI" dirty="0"/>
              <a:t>Yksinäisyys</a:t>
            </a:r>
          </a:p>
          <a:p>
            <a:r>
              <a:rPr lang="fi-FI" dirty="0"/>
              <a:t>Syrjäytyminen</a:t>
            </a:r>
          </a:p>
          <a:p>
            <a:r>
              <a:rPr lang="fi-FI" dirty="0"/>
              <a:t>Pettymys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0371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131273" y="464025"/>
            <a:ext cx="7899206" cy="1234278"/>
          </a:xfrm>
        </p:spPr>
        <p:txBody>
          <a:bodyPr>
            <a:normAutofit fontScale="90000"/>
          </a:bodyPr>
          <a:lstStyle/>
          <a:p>
            <a:r>
              <a:rPr lang="fi-FI" dirty="0"/>
              <a:t>Ohjaaja kannustajana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3999" y="2273881"/>
            <a:ext cx="9113753" cy="3021449"/>
          </a:xfrm>
        </p:spPr>
        <p:txBody>
          <a:bodyPr/>
          <a:lstStyle/>
          <a:p>
            <a:r>
              <a:rPr lang="fi-FI" dirty="0"/>
              <a:t>Rajojen asettaminen</a:t>
            </a:r>
          </a:p>
          <a:p>
            <a:r>
              <a:rPr lang="fi-FI" dirty="0"/>
              <a:t>Vierellä kulkeminen</a:t>
            </a:r>
          </a:p>
          <a:p>
            <a:r>
              <a:rPr lang="fi-FI" dirty="0"/>
              <a:t>Konkreettisen avun tarjoaminen</a:t>
            </a:r>
          </a:p>
          <a:p>
            <a:r>
              <a:rPr lang="fi-FI" dirty="0"/>
              <a:t>Kuunteleminen</a:t>
            </a:r>
          </a:p>
          <a:p>
            <a:r>
              <a:rPr lang="fi-FI" dirty="0"/>
              <a:t>Mahdollisuuksien antaminen</a:t>
            </a:r>
          </a:p>
          <a:p>
            <a:r>
              <a:rPr lang="fi-FI" dirty="0"/>
              <a:t>Rohkaiseminen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0669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624513" y="5661025"/>
            <a:ext cx="942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146396" y="581855"/>
            <a:ext cx="7899206" cy="3991127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chemeClr val="bg1"/>
                </a:solidFill>
              </a:defRPr>
            </a:lvl1pPr>
          </a:lstStyle>
          <a:p>
            <a:r>
              <a:rPr lang="fi-FI" sz="2700" b="0" dirty="0"/>
              <a:t>”Haasteet tekevät elämästämme mielenkiintoista, ja niiden voittaminen tekee elämästämme tarkoituksellista</a:t>
            </a:r>
            <a:r>
              <a:rPr lang="fi-FI" b="0" dirty="0"/>
              <a:t>” 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0" y="4790363"/>
            <a:ext cx="9113753" cy="772469"/>
          </a:xfrm>
        </p:spPr>
        <p:txBody>
          <a:bodyPr>
            <a:normAutofit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1700" b="0" i="0" spc="2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 </a:t>
            </a:r>
            <a:r>
              <a:rPr lang="fi-FI" i="1" dirty="0"/>
              <a:t>—Joshua J. </a:t>
            </a:r>
            <a:r>
              <a:rPr lang="fi-FI" i="1" dirty="0" err="1"/>
              <a:t>Marine</a:t>
            </a:r>
            <a:endParaRPr lang="en-US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8810592-4833-474D-8125-8C6ADCA59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08" b="95796" l="9893" r="89869">
                        <a14:foregroundMark x1="29559" y1="22523" x2="29559" y2="22523"/>
                        <a14:foregroundMark x1="37306" y1="8108" x2="37306" y2="8108"/>
                        <a14:foregroundMark x1="27533" y1="8108" x2="27533" y2="8108"/>
                        <a14:foregroundMark x1="48987" y1="17718" x2="48987" y2="17718"/>
                        <a14:foregroundMark x1="65316" y1="24625" x2="65316" y2="24625"/>
                        <a14:foregroundMark x1="20977" y1="93093" x2="20977" y2="93093"/>
                        <a14:foregroundMark x1="28725" y1="95796" x2="28725" y2="95796"/>
                        <a14:foregroundMark x1="37187" y1="93694" x2="37187" y2="93694"/>
                        <a14:foregroundMark x1="44338" y1="92492" x2="44338" y2="92492"/>
                        <a14:foregroundMark x1="52086" y1="93093" x2="52086" y2="93093"/>
                        <a14:foregroundMark x1="60072" y1="93694" x2="60072" y2="93694"/>
                        <a14:foregroundMark x1="66746" y1="94595" x2="66746" y2="94595"/>
                        <a14:foregroundMark x1="77950" y1="90390" x2="77950" y2="90390"/>
                        <a14:backgroundMark x1="22646" y1="91592" x2="22646" y2="91592"/>
                        <a14:backgroundMark x1="30870" y1="93694" x2="30870" y2="93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495" y="5878407"/>
            <a:ext cx="1673009" cy="66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24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F2B5D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l_PP" id="{EA1049C9-F9DC-C940-B5D4-B38D7D20A99A}" vid="{1904F437-50FE-EC43-A9E2-D85E0CE30CC2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19B4FFC8A8FDC4AA1E9279FC3A82A20" ma:contentTypeVersion="5" ma:contentTypeDescription="Luo uusi asiakirja." ma:contentTypeScope="" ma:versionID="f5e726de0092cf3fa410ff522782d7a3">
  <xsd:schema xmlns:xsd="http://www.w3.org/2001/XMLSchema" xmlns:xs="http://www.w3.org/2001/XMLSchema" xmlns:p="http://schemas.microsoft.com/office/2006/metadata/properties" xmlns:ns1="http://schemas.microsoft.com/sharepoint/v3" xmlns:ns2="7390904f-d754-4933-a571-e146853e8288" xmlns:ns3="a579e65f-9148-4bb5-97fa-4956823f555f" targetNamespace="http://schemas.microsoft.com/office/2006/metadata/properties" ma:root="true" ma:fieldsID="238d701b9f23357b5412567e3a4fc83d" ns1:_="" ns2:_="" ns3:_="">
    <xsd:import namespace="http://schemas.microsoft.com/sharepoint/v3"/>
    <xsd:import namespace="7390904f-d754-4933-a571-e146853e8288"/>
    <xsd:import namespace="a579e65f-9148-4bb5-97fa-4956823f555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Ajoituksen alkamispäivämäärä" ma:description="Ajoituksen alkamispäivämäärä on julkaisuominaisuuden luoma sivustosarake. Sillä määritetään päivämäärä ja kellonaika, jolloin vierailijat näkevät sivuston ensimmäisen kerran." ma:internalName="PublishingStartDate">
      <xsd:simpleType>
        <xsd:restriction base="dms:Unknown"/>
      </xsd:simpleType>
    </xsd:element>
    <xsd:element name="PublishingExpirationDate" ma:index="9" nillable="true" ma:displayName="Ajoituksen päättymispäivämäärä" ma:description="Ajoituksen päättymispäivämäärä on julkaisuominaisuuden luoma sivustosarake. Sillä määritetään päivämäärä ja kellonaika, jolloin vierailijat eivät enää näe tätä sivustoa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90904f-d754-4933-a571-e146853e828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79e65f-9148-4bb5-97fa-4956823f55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5700FDE-9B69-4A15-A22D-BEE9E37B80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640D3E-2D43-4E08-8802-87CA3897DAE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390904f-d754-4933-a571-e146853e8288"/>
    <ds:schemaRef ds:uri="a579e65f-9148-4bb5-97fa-4956823f555f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9CF607-BF2B-42B7-8CD0-C446E477B47A}">
  <ds:schemaRefs>
    <ds:schemaRef ds:uri="http://schemas.microsoft.com/office/2006/metadata/properties"/>
    <ds:schemaRef ds:uri="7390904f-d754-4933-a571-e146853e8288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terms/"/>
    <ds:schemaRef ds:uri="http://schemas.microsoft.com/sharepoint/v3"/>
    <ds:schemaRef ds:uri="http://purl.org/dc/elements/1.1/"/>
    <ds:schemaRef ds:uri="http://schemas.microsoft.com/office/infopath/2007/PartnerControls"/>
    <ds:schemaRef ds:uri="a579e65f-9148-4bb5-97fa-4956823f555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Nal_PP</Template>
  <TotalTime>446</TotalTime>
  <Words>158</Words>
  <Application>Microsoft Office PowerPoint</Application>
  <PresentationFormat>Laajakuva</PresentationFormat>
  <Paragraphs>50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Arial Narrow</vt:lpstr>
      <vt:lpstr>Calibri</vt:lpstr>
      <vt:lpstr>Office Theme</vt:lpstr>
      <vt:lpstr>Itsenäistymistä tukemassa asumisen haasteet </vt:lpstr>
      <vt:lpstr>Tuetun asumisen palvelu</vt:lpstr>
      <vt:lpstr>PowerPoint-esitys</vt:lpstr>
      <vt:lpstr>Asuminen  Kotini on linnani </vt:lpstr>
      <vt:lpstr>Itsenäisen asumisen  iloja</vt:lpstr>
      <vt:lpstr>Haasteiden taustalla</vt:lpstr>
      <vt:lpstr>Asumisen  haasteita</vt:lpstr>
      <vt:lpstr>Ohjaaja kannustajana</vt:lpstr>
      <vt:lpstr>”Haasteet tekevät elämästämme mielenkiintoista, ja niiden voittaminen tekee elämästämme tarkoituksellista” 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</dc:title>
  <dc:creator>Leena Oravainio</dc:creator>
  <cp:lastModifiedBy>Mira Partanen</cp:lastModifiedBy>
  <cp:revision>29</cp:revision>
  <dcterms:created xsi:type="dcterms:W3CDTF">2017-11-24T04:04:28Z</dcterms:created>
  <dcterms:modified xsi:type="dcterms:W3CDTF">2019-06-10T12:46:49Z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0x010100119B4FFC8A8FDC4AA1E9279FC3A82A20</vt:lpwstr>
  </property>
  <property fmtid="{D5CDD505-2E9C-101B-9397-08002B2CF9AE}" pid="3" name="AuthorIds_UIVersion_512">
    <vt:lpwstr>34,25</vt:lpwstr>
  </property>
</Properties>
</file>