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74" r:id="rId3"/>
    <p:sldId id="273" r:id="rId4"/>
    <p:sldId id="275" r:id="rId5"/>
    <p:sldId id="281" r:id="rId6"/>
    <p:sldId id="283" r:id="rId7"/>
    <p:sldId id="276" r:id="rId8"/>
    <p:sldId id="277" r:id="rId9"/>
    <p:sldId id="290" r:id="rId10"/>
    <p:sldId id="291" r:id="rId11"/>
    <p:sldId id="278" r:id="rId12"/>
    <p:sldId id="279" r:id="rId13"/>
    <p:sldId id="280" r:id="rId14"/>
    <p:sldId id="309" r:id="rId15"/>
    <p:sldId id="312" r:id="rId16"/>
    <p:sldId id="310" r:id="rId17"/>
    <p:sldId id="311" r:id="rId18"/>
  </p:sldIdLst>
  <p:sldSz cx="10693400" cy="7561263"/>
  <p:notesSz cx="9832975" cy="6662738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5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5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5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5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">
          <p15:clr>
            <a:srgbClr val="A4A3A4"/>
          </p15:clr>
        </p15:guide>
        <p15:guide id="2" orient="horz" pos="336">
          <p15:clr>
            <a:srgbClr val="A4A3A4"/>
          </p15:clr>
        </p15:guide>
        <p15:guide id="3" orient="horz" pos="816">
          <p15:clr>
            <a:srgbClr val="A4A3A4"/>
          </p15:clr>
        </p15:guide>
        <p15:guide id="4" orient="horz" pos="976">
          <p15:clr>
            <a:srgbClr val="A4A3A4"/>
          </p15:clr>
        </p15:guide>
        <p15:guide id="5" orient="horz" pos="677">
          <p15:clr>
            <a:srgbClr val="A4A3A4"/>
          </p15:clr>
        </p15:guide>
        <p15:guide id="6" pos="6611">
          <p15:clr>
            <a:srgbClr val="A4A3A4"/>
          </p15:clr>
        </p15:guide>
        <p15:guide id="7" pos="115">
          <p15:clr>
            <a:srgbClr val="A4A3A4"/>
          </p15:clr>
        </p15:guide>
        <p15:guide id="8" pos="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16" autoAdjust="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1632" y="96"/>
      </p:cViewPr>
      <p:guideLst>
        <p:guide orient="horz" pos="112"/>
        <p:guide orient="horz" pos="336"/>
        <p:guide orient="horz" pos="816"/>
        <p:guide orient="horz" pos="976"/>
        <p:guide orient="horz" pos="677"/>
        <p:guide pos="6611"/>
        <p:guide pos="115"/>
        <p:guide pos="3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262946" cy="332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fi-FI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70029" y="0"/>
            <a:ext cx="4262946" cy="332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fi-FI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329900"/>
            <a:ext cx="4262946" cy="33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fi-FI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70029" y="6329900"/>
            <a:ext cx="4262946" cy="33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A4CE5341-BB4E-4710-8945-F499694B37CA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8972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63" name="Rectangle 15"/>
          <p:cNvSpPr>
            <a:spLocks noChangeArrowheads="1"/>
          </p:cNvSpPr>
          <p:nvPr userDrawn="1"/>
        </p:nvSpPr>
        <p:spPr bwMode="auto">
          <a:xfrm>
            <a:off x="179388" y="1549400"/>
            <a:ext cx="10328275" cy="51069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7678" name="Rectangle 30"/>
          <p:cNvSpPr>
            <a:spLocks noChangeArrowheads="1"/>
          </p:cNvSpPr>
          <p:nvPr userDrawn="1"/>
        </p:nvSpPr>
        <p:spPr bwMode="auto">
          <a:xfrm>
            <a:off x="179388" y="6837363"/>
            <a:ext cx="10328275" cy="533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27680" name="Text Box 32"/>
          <p:cNvSpPr txBox="1">
            <a:spLocks noChangeArrowheads="1"/>
          </p:cNvSpPr>
          <p:nvPr userDrawn="1"/>
        </p:nvSpPr>
        <p:spPr bwMode="auto">
          <a:xfrm>
            <a:off x="666750" y="6932613"/>
            <a:ext cx="4796371" cy="351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4073" tIns="52035" rIns="104073" bIns="52035">
            <a:spAutoFit/>
          </a:bodyPr>
          <a:lstStyle/>
          <a:p>
            <a:pPr defTabSz="1041400"/>
            <a:r>
              <a:rPr lang="fi-FI" sz="1600" dirty="0">
                <a:solidFill>
                  <a:schemeClr val="bg1"/>
                </a:solidFill>
                <a:latin typeface="Verdana" pitchFamily="34" charset="0"/>
              </a:rPr>
              <a:t>KAIKILLE</a:t>
            </a:r>
            <a:r>
              <a:rPr lang="fi-FI" sz="1600" baseline="0" dirty="0">
                <a:solidFill>
                  <a:schemeClr val="bg1"/>
                </a:solidFill>
                <a:latin typeface="Verdana" pitchFamily="34" charset="0"/>
              </a:rPr>
              <a:t> ASIOILLE VOI TEHDÄ JOTAIN</a:t>
            </a:r>
            <a:endParaRPr lang="fi-FI" sz="1600" dirty="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27688" name="Picture 40" descr="NuortenTurvatalo, väri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500" y="563563"/>
            <a:ext cx="1738313" cy="730250"/>
          </a:xfrm>
          <a:prstGeom prst="rect">
            <a:avLst/>
          </a:prstGeom>
          <a:noFill/>
        </p:spPr>
      </p:pic>
      <p:sp>
        <p:nvSpPr>
          <p:cNvPr id="27692" name="Rectangle 44"/>
          <p:cNvSpPr>
            <a:spLocks noGrp="1" noChangeArrowheads="1"/>
          </p:cNvSpPr>
          <p:nvPr>
            <p:ph type="ctrTitle" sz="quarter"/>
          </p:nvPr>
        </p:nvSpPr>
        <p:spPr>
          <a:xfrm>
            <a:off x="603250" y="2519363"/>
            <a:ext cx="9090025" cy="1620837"/>
          </a:xfrm>
        </p:spPr>
        <p:txBody>
          <a:bodyPr lIns="91440" tIns="45720" rIns="91440" bIns="45720"/>
          <a:lstStyle>
            <a:lvl1pPr>
              <a:lnSpc>
                <a:spcPts val="5000"/>
              </a:lnSpc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fi-FI"/>
              <a:t>Click to edit Master title style</a:t>
            </a:r>
          </a:p>
        </p:txBody>
      </p:sp>
      <p:sp>
        <p:nvSpPr>
          <p:cNvPr id="27693" name="Rectangle 45"/>
          <p:cNvSpPr>
            <a:spLocks noGrp="1" noChangeArrowheads="1"/>
          </p:cNvSpPr>
          <p:nvPr>
            <p:ph type="subTitle" idx="1"/>
          </p:nvPr>
        </p:nvSpPr>
        <p:spPr>
          <a:xfrm>
            <a:off x="603250" y="4321175"/>
            <a:ext cx="9090025" cy="1930400"/>
          </a:xfrm>
        </p:spPr>
        <p:txBody>
          <a:bodyPr/>
          <a:lstStyle>
            <a:lvl1pPr marL="0" indent="0">
              <a:buFont typeface="Times" charset="0"/>
              <a:buNone/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subtitle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fi-FI" dirty="0"/>
          </a:p>
        </p:txBody>
      </p:sp>
    </p:spTree>
  </p:cSld>
  <p:clrMapOvr>
    <a:masterClrMapping/>
  </p:clrMapOvr>
  <p:transition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</p:cSld>
  <p:clrMapOvr>
    <a:masterClrMapping/>
  </p:clrMapOvr>
  <p:transition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770813" y="230188"/>
            <a:ext cx="2419350" cy="6426200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09588" y="230188"/>
            <a:ext cx="7108825" cy="6426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</p:cSld>
  <p:clrMapOvr>
    <a:masterClrMapping/>
  </p:clrMapOvr>
  <p:transition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</p:cSld>
  <p:clrMapOvr>
    <a:masterClrMapping/>
  </p:clrMapOvr>
  <p:transition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</p:cSld>
  <p:clrMapOvr>
    <a:masterClrMapping/>
  </p:clrMapOvr>
  <p:transition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09588" y="1906588"/>
            <a:ext cx="4764087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426075" y="1906588"/>
            <a:ext cx="4764088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</p:cSld>
  <p:clrMapOvr>
    <a:masterClrMapping/>
  </p:clrMapOvr>
  <p:transition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</p:cSld>
  <p:clrMapOvr>
    <a:masterClrMapping/>
  </p:clrMapOvr>
  <p:transition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</p:spTree>
  </p:cSld>
  <p:clrMapOvr>
    <a:masterClrMapping/>
  </p:clrMapOvr>
  <p:transition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</p:cSld>
  <p:clrMapOvr>
    <a:masterClrMapping/>
  </p:clrMapOvr>
  <p:transition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179388" y="6837363"/>
            <a:ext cx="10328275" cy="533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52450" y="230188"/>
            <a:ext cx="77057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9588" y="1906588"/>
            <a:ext cx="9680575" cy="474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073" tIns="52035" rIns="104073" bIns="520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  <a:p>
            <a:pPr lvl="1"/>
            <a:r>
              <a:rPr lang="fi-FI" dirty="0" err="1"/>
              <a:t>Second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  <a:p>
            <a:pPr lvl="2"/>
            <a:r>
              <a:rPr lang="fi-FI" dirty="0" err="1"/>
              <a:t>Third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  <a:p>
            <a:pPr lvl="3"/>
            <a:r>
              <a:rPr lang="fi-FI" dirty="0" err="1"/>
              <a:t>Fourth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  <a:p>
            <a:pPr lvl="4"/>
            <a:r>
              <a:rPr lang="fi-FI" dirty="0" err="1"/>
              <a:t>Fifth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</p:txBody>
      </p:sp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>
            <a:off x="666750" y="6819900"/>
            <a:ext cx="4796371" cy="351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4073" tIns="52035" rIns="104073" bIns="52035">
            <a:spAutoFit/>
          </a:bodyPr>
          <a:lstStyle/>
          <a:p>
            <a:pPr defTabSz="1041400"/>
            <a:r>
              <a:rPr lang="fi-FI" sz="1600" dirty="0">
                <a:solidFill>
                  <a:schemeClr val="bg1"/>
                </a:solidFill>
                <a:latin typeface="Verdana" pitchFamily="34" charset="0"/>
              </a:rPr>
              <a:t>KAIKILLE</a:t>
            </a:r>
            <a:r>
              <a:rPr lang="fi-FI" sz="1600" baseline="0" dirty="0">
                <a:solidFill>
                  <a:schemeClr val="bg1"/>
                </a:solidFill>
                <a:latin typeface="Verdana" pitchFamily="34" charset="0"/>
              </a:rPr>
              <a:t> ASIOILLE VOI TEHDÄ JOTAIN</a:t>
            </a:r>
            <a:endParaRPr lang="fi-FI" sz="1600" dirty="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1058" name="Picture 34" descr="NuortenTurvatalo, väri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580438" y="565150"/>
            <a:ext cx="1738312" cy="7302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over dir="r"/>
  </p:transition>
  <p:txStyles>
    <p:titleStyle>
      <a:lvl1pPr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2pPr>
      <a:lvl3pPr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3pPr>
      <a:lvl4pPr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4pPr>
      <a:lvl5pPr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5pPr>
      <a:lvl6pPr marL="4572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6pPr>
      <a:lvl7pPr marL="9144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7pPr>
      <a:lvl8pPr marL="13716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8pPr>
      <a:lvl9pPr marL="18288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9pPr>
    </p:titleStyle>
    <p:bodyStyle>
      <a:lvl1pPr marL="388938" indent="-388938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847725" indent="-328613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400">
          <a:solidFill>
            <a:schemeClr val="tx1"/>
          </a:solidFill>
          <a:latin typeface="+mn-lt"/>
        </a:defRPr>
      </a:lvl2pPr>
      <a:lvl3pPr marL="13017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3pPr>
      <a:lvl4pPr marL="1820863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600">
          <a:solidFill>
            <a:schemeClr val="tx1"/>
          </a:solidFill>
          <a:latin typeface="+mn-lt"/>
        </a:defRPr>
      </a:lvl4pPr>
      <a:lvl5pPr marL="23431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5pPr>
      <a:lvl6pPr marL="28003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6pPr>
      <a:lvl7pPr marL="32575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7pPr>
      <a:lvl8pPr marL="37147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8pPr>
      <a:lvl9pPr marL="41719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01675" y="2519363"/>
            <a:ext cx="9090025" cy="1620837"/>
          </a:xfrm>
          <a:ln/>
        </p:spPr>
        <p:txBody>
          <a:bodyPr/>
          <a:lstStyle/>
          <a:p>
            <a:r>
              <a:rPr lang="fi-FI" dirty="0"/>
              <a:t>		PUNAINEN RISTI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38188" y="4321175"/>
            <a:ext cx="9090025" cy="1930400"/>
          </a:xfrm>
          <a:ln/>
        </p:spPr>
        <p:txBody>
          <a:bodyPr/>
          <a:lstStyle/>
          <a:p>
            <a:r>
              <a:rPr lang="fi-FI" b="1" dirty="0"/>
              <a:t>		NUORTEN TURVATALO</a:t>
            </a:r>
          </a:p>
          <a:p>
            <a:r>
              <a:rPr lang="fi-FI" b="1" dirty="0"/>
              <a:t>			    ESPOO</a:t>
            </a:r>
          </a:p>
          <a:p>
            <a:endParaRPr lang="fi-FI" dirty="0"/>
          </a:p>
        </p:txBody>
      </p:sp>
    </p:spTree>
  </p:cSld>
  <p:clrMapOvr>
    <a:masterClrMapping/>
  </p:clrMapOvr>
  <p:transition>
    <p:cover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9588" y="822960"/>
            <a:ext cx="9680575" cy="5833428"/>
          </a:xfrm>
        </p:spPr>
        <p:txBody>
          <a:bodyPr/>
          <a:lstStyle/>
          <a:p>
            <a:pPr marL="0" indent="0">
              <a:buNone/>
            </a:pPr>
            <a:r>
              <a:rPr lang="fi-FI" b="1" dirty="0"/>
              <a:t>Unirytmitys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Autamme nuorta korjaamaan sekaisin menneen vuorokausirytmin, joka haittaa koulussa käymistä ja muuta arjessa selviytymistä.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/>
              <a:t>Paikallista tukea ja vapaaehtoistoimintaa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Toteutamme kansalaistoimintaa, joka vahvistaa nuorten ja perheiden hyvinvointia. Tarjoamme mahdollisuuksia päästä mukaan parantamaan maailmaa. </a:t>
            </a:r>
            <a:r>
              <a:rPr lang="fi-FI" b="1" dirty="0"/>
              <a:t> </a:t>
            </a:r>
            <a:endParaRPr lang="fi-FI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03810365"/>
      </p:ext>
    </p:extLst>
  </p:cSld>
  <p:clrMapOvr>
    <a:masterClrMapping/>
  </p:clrMapOvr>
  <p:transition>
    <p:cover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9588" y="812800"/>
            <a:ext cx="9680575" cy="5843588"/>
          </a:xfrm>
        </p:spPr>
        <p:txBody>
          <a:bodyPr/>
          <a:lstStyle/>
          <a:p>
            <a:endParaRPr lang="fi-FI" sz="2400" dirty="0"/>
          </a:p>
          <a:p>
            <a:pPr marL="0" lvl="0" indent="0">
              <a:buNone/>
            </a:pPr>
            <a:r>
              <a:rPr lang="fi-FI" b="1" dirty="0"/>
              <a:t>Puhelinkonsultaatiot nuorille ja perheille</a:t>
            </a:r>
            <a:endParaRPr lang="fi-FI" dirty="0"/>
          </a:p>
          <a:p>
            <a:pPr>
              <a:buNone/>
            </a:pPr>
            <a:endParaRPr lang="fi-FI" sz="2400" dirty="0"/>
          </a:p>
          <a:p>
            <a:r>
              <a:rPr lang="fi-FI" sz="2400" dirty="0"/>
              <a:t>Tarjoamme arkisin ympäri vuorokauden ja viikonloppuisin aukioloaikoina puhelinkonsultaatiota nuorille ja perheille.</a:t>
            </a:r>
          </a:p>
          <a:p>
            <a:pPr marL="0" indent="0">
              <a:buNone/>
            </a:pPr>
            <a:endParaRPr lang="fi-FI" sz="2400" dirty="0"/>
          </a:p>
          <a:p>
            <a:r>
              <a:rPr lang="fi-FI" sz="2400" dirty="0"/>
              <a:t>Puhelinkonsultaatio mahdollistaa tilanteen kartoittamisen ja tarvittaessa eteenpäin ohjaamisen. </a:t>
            </a:r>
          </a:p>
          <a:p>
            <a:pPr>
              <a:buNone/>
            </a:pPr>
            <a:endParaRPr lang="fi-FI" sz="2400" dirty="0"/>
          </a:p>
          <a:p>
            <a:pPr>
              <a:buNone/>
            </a:pPr>
            <a:endParaRPr lang="fi-FI" sz="2400" dirty="0"/>
          </a:p>
          <a:p>
            <a:pPr lvl="0"/>
            <a:r>
              <a:rPr lang="fi-FI" sz="2400" b="1" dirty="0"/>
              <a:t>Puhelinkonsultaatiot viranomaisille</a:t>
            </a:r>
            <a:endParaRPr lang="fi-FI" sz="2400" dirty="0"/>
          </a:p>
          <a:p>
            <a:endParaRPr lang="fi-FI" sz="2400" dirty="0"/>
          </a:p>
          <a:p>
            <a:endParaRPr lang="fi-FI" sz="2400" dirty="0"/>
          </a:p>
        </p:txBody>
      </p:sp>
    </p:spTree>
  </p:cSld>
  <p:clrMapOvr>
    <a:masterClrMapping/>
  </p:clrMapOvr>
  <p:transition>
    <p:cover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i-FI" sz="2800" b="1" dirty="0"/>
            </a:b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9588" y="754743"/>
            <a:ext cx="9680575" cy="5901645"/>
          </a:xfrm>
        </p:spPr>
        <p:txBody>
          <a:bodyPr/>
          <a:lstStyle/>
          <a:p>
            <a:pPr lvl="1"/>
            <a:endParaRPr lang="fi-FI" dirty="0"/>
          </a:p>
          <a:p>
            <a:pPr marL="0" indent="0">
              <a:buNone/>
            </a:pPr>
            <a:r>
              <a:rPr lang="fi-FI" b="1" dirty="0"/>
              <a:t>Tuki verkossa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sz="2400" dirty="0"/>
              <a:t>Olemme mukana </a:t>
            </a:r>
            <a:r>
              <a:rPr lang="fi-FI" sz="2400" dirty="0" err="1"/>
              <a:t>Sekasin-chatissa</a:t>
            </a:r>
            <a:r>
              <a:rPr lang="fi-FI" sz="2400" dirty="0"/>
              <a:t>, jossa nuori voi keskustella luotettavan aikuisen kanssa mistä tahansa mieltä painavasta asiasta. Mediassa näkyvien järkyttävien tapahtumien, kuten onnettomuuksien, jälkeen voimme järjestää nuorille myös ryhmächatin.</a:t>
            </a:r>
          </a:p>
          <a:p>
            <a:pPr marL="0" indent="0">
              <a:buNone/>
            </a:pPr>
            <a:endParaRPr lang="fi-FI" dirty="0"/>
          </a:p>
          <a:p>
            <a:pPr>
              <a:buNone/>
            </a:pPr>
            <a:endParaRPr lang="fi-FI" sz="3200" dirty="0"/>
          </a:p>
          <a:p>
            <a:endParaRPr lang="fi-FI" sz="2400" dirty="0"/>
          </a:p>
        </p:txBody>
      </p:sp>
    </p:spTree>
  </p:cSld>
  <p:clrMapOvr>
    <a:masterClrMapping/>
  </p:clrMapOvr>
  <p:transition>
    <p:cover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9588" y="1770434"/>
            <a:ext cx="9680575" cy="4885954"/>
          </a:xfrm>
        </p:spPr>
        <p:txBody>
          <a:bodyPr/>
          <a:lstStyle/>
          <a:p>
            <a:pPr marL="0" lvl="0" indent="0">
              <a:buNone/>
            </a:pPr>
            <a:r>
              <a:rPr lang="fi-FI" sz="2400" b="1" dirty="0"/>
              <a:t>Nuorille ystävä- ja tukihenkilötoimintaa sekä toiminnallisia ryhmiä </a:t>
            </a:r>
          </a:p>
          <a:p>
            <a:pPr marL="0" lvl="0" indent="0">
              <a:buNone/>
            </a:pPr>
            <a:endParaRPr lang="fi-FI" sz="2400" b="1" dirty="0"/>
          </a:p>
          <a:p>
            <a:pPr marL="0" lvl="0" indent="0">
              <a:buNone/>
            </a:pPr>
            <a:endParaRPr lang="en-US" sz="2400" dirty="0"/>
          </a:p>
          <a:p>
            <a:r>
              <a:rPr lang="fi-FI" sz="2000" dirty="0"/>
              <a:t>Tarjoamme asiakkaille mahdollisuuden saada turvatalon kautta vapaaehtoisen tukihenkilön. </a:t>
            </a:r>
          </a:p>
          <a:p>
            <a:pPr marL="0" indent="0">
              <a:buNone/>
            </a:pPr>
            <a:endParaRPr lang="fi-FI" sz="2000" dirty="0"/>
          </a:p>
          <a:p>
            <a:r>
              <a:rPr lang="fi-FI" sz="2000" dirty="0"/>
              <a:t>Tukihenkilöt ovat pitkään turvatalolla toimineita koulutettuja vapaaehtoisia.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>
              <a:buNone/>
            </a:pPr>
            <a:endParaRPr lang="fi-FI" sz="2400" dirty="0"/>
          </a:p>
          <a:p>
            <a:pPr>
              <a:buNone/>
            </a:pPr>
            <a:endParaRPr lang="fi-FI" sz="2400" dirty="0"/>
          </a:p>
          <a:p>
            <a:endParaRPr lang="fi-FI" sz="2400" dirty="0"/>
          </a:p>
        </p:txBody>
      </p:sp>
    </p:spTree>
  </p:cSld>
  <p:clrMapOvr>
    <a:masterClrMapping/>
  </p:clrMapOvr>
  <p:transition>
    <p:cover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79872-856A-49C9-B654-12E89D676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450" y="962734"/>
            <a:ext cx="7705725" cy="477181"/>
          </a:xfrm>
        </p:spPr>
        <p:txBody>
          <a:bodyPr/>
          <a:lstStyle/>
          <a:p>
            <a:r>
              <a:rPr lang="fi-FI" sz="2400" dirty="0"/>
              <a:t>UNIRYTMITYS (Unikoulu):</a:t>
            </a:r>
            <a:br>
              <a:rPr lang="fi-FI" sz="2400" dirty="0"/>
            </a:br>
            <a:r>
              <a:rPr lang="fi-FI" sz="2400" dirty="0"/>
              <a:t>Koulunkäynnin tuki perhe- ja verkostotyönä  </a:t>
            </a:r>
            <a:br>
              <a:rPr lang="fi-FI" dirty="0"/>
            </a:b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B8EBE-5C13-4627-9EB0-5B263F62B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757" y="1439915"/>
            <a:ext cx="9680575" cy="4109547"/>
          </a:xfrm>
        </p:spPr>
        <p:txBody>
          <a:bodyPr/>
          <a:lstStyle/>
          <a:p>
            <a:endParaRPr lang="fi-FI" dirty="0"/>
          </a:p>
          <a:p>
            <a:pPr marL="0" indent="0">
              <a:buNone/>
            </a:pPr>
            <a:r>
              <a:rPr lang="fi-FI" sz="1800" b="1" dirty="0"/>
              <a:t>Tuki räätälöidään aina asiakkaan tilanteen mukaan </a:t>
            </a:r>
            <a:endParaRPr lang="fi-FI" sz="1800" dirty="0"/>
          </a:p>
          <a:p>
            <a:pPr marL="0" indent="0">
              <a:buNone/>
            </a:pPr>
            <a:r>
              <a:rPr lang="fi-FI" sz="1800" dirty="0"/>
              <a:t>Esimerkki koulunkäynnin tuesta: </a:t>
            </a:r>
          </a:p>
          <a:p>
            <a:pPr marL="0" indent="0">
              <a:buNone/>
            </a:pPr>
            <a:endParaRPr lang="fi-FI" sz="1800" dirty="0"/>
          </a:p>
          <a:p>
            <a:r>
              <a:rPr lang="fi-FI" sz="1800" dirty="0"/>
              <a:t>Aloitustapaaminen </a:t>
            </a:r>
          </a:p>
          <a:p>
            <a:r>
              <a:rPr lang="fi-FI" sz="1800" dirty="0"/>
              <a:t>Nuori yöpyy </a:t>
            </a:r>
            <a:r>
              <a:rPr lang="fi-FI" sz="1800" dirty="0" err="1"/>
              <a:t>turvatalolla</a:t>
            </a:r>
            <a:r>
              <a:rPr lang="fi-FI" sz="1800" dirty="0"/>
              <a:t> </a:t>
            </a:r>
          </a:p>
          <a:p>
            <a:r>
              <a:rPr lang="fi-FI" sz="1800" dirty="0"/>
              <a:t>Aikuisen läsnäolo, iltatyöskentelyä </a:t>
            </a:r>
          </a:p>
          <a:p>
            <a:r>
              <a:rPr lang="fi-FI" sz="1800" dirty="0"/>
              <a:t>Harrastukset ja kaverit sovitusti </a:t>
            </a:r>
          </a:p>
          <a:p>
            <a:r>
              <a:rPr lang="fi-FI" sz="1800" dirty="0"/>
              <a:t>Tukea läksyihin </a:t>
            </a:r>
          </a:p>
          <a:p>
            <a:r>
              <a:rPr lang="fi-FI" sz="1800" dirty="0"/>
              <a:t>Viikoittaiset perheneuvottelut </a:t>
            </a:r>
          </a:p>
          <a:p>
            <a:r>
              <a:rPr lang="fi-FI" sz="1800" dirty="0"/>
              <a:t>Yhteistyö koulun kanssa </a:t>
            </a:r>
          </a:p>
          <a:p>
            <a:pPr marL="0" indent="0">
              <a:buNone/>
            </a:pPr>
            <a:r>
              <a:rPr lang="fi-FI" dirty="0"/>
              <a:t>	</a:t>
            </a:r>
          </a:p>
          <a:p>
            <a:pPr lvl="0"/>
            <a:endParaRPr lang="fi-FI" sz="1800" b="1" dirty="0"/>
          </a:p>
          <a:p>
            <a:pPr lvl="0"/>
            <a:endParaRPr lang="fi-FI" sz="1800" b="1" dirty="0"/>
          </a:p>
          <a:p>
            <a:pPr lvl="0"/>
            <a:endParaRPr lang="fi-FI" sz="1800" b="1" dirty="0"/>
          </a:p>
          <a:p>
            <a:pPr lvl="0"/>
            <a:endParaRPr lang="fi-FI" sz="1800" b="1" dirty="0"/>
          </a:p>
          <a:p>
            <a:pPr lvl="0"/>
            <a:endParaRPr lang="fi-FI" sz="1800" b="1" dirty="0"/>
          </a:p>
          <a:p>
            <a:pPr lvl="0"/>
            <a:endParaRPr lang="fi-FI" sz="1800" b="1" dirty="0"/>
          </a:p>
          <a:p>
            <a:pPr lvl="0"/>
            <a:endParaRPr lang="fi-FI" sz="1800" b="1" dirty="0"/>
          </a:p>
          <a:p>
            <a:pPr lvl="0"/>
            <a:endParaRPr lang="fi-FI" sz="1800" b="1" dirty="0"/>
          </a:p>
          <a:p>
            <a:pPr lvl="0"/>
            <a:endParaRPr lang="fi-FI" sz="1800" b="1" dirty="0"/>
          </a:p>
          <a:p>
            <a:pPr marL="1041400" lvl="2" indent="0">
              <a:buNone/>
            </a:pPr>
            <a:endParaRPr lang="fi-FI" sz="1800" dirty="0"/>
          </a:p>
          <a:p>
            <a:pPr marL="1041400" lvl="2" indent="0">
              <a:buNone/>
            </a:pPr>
            <a:endParaRPr lang="fi-FI" sz="1800" dirty="0"/>
          </a:p>
          <a:p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3270266286"/>
      </p:ext>
    </p:extLst>
  </p:cSld>
  <p:clrMapOvr>
    <a:masterClrMapping/>
  </p:clrMapOvr>
  <p:transition>
    <p:cover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F78DB-B771-4261-BAE1-CE1F2F2E9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/>
              <a:t>UNIRYTMITYS (Unikoulu):</a:t>
            </a:r>
            <a:br>
              <a:rPr lang="fi-FI" sz="2400" dirty="0"/>
            </a:br>
            <a:r>
              <a:rPr lang="fi-FI" sz="2400" dirty="0"/>
              <a:t>Koulunkäynnin tuki perhe- ja verkostotyönä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F3925-7C29-4FC4-980D-410F568A2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588" y="1601788"/>
            <a:ext cx="9680575" cy="5054600"/>
          </a:xfrm>
        </p:spPr>
        <p:txBody>
          <a:bodyPr/>
          <a:lstStyle/>
          <a:p>
            <a:pPr marL="0" lvl="0" indent="0">
              <a:buNone/>
            </a:pPr>
            <a:r>
              <a:rPr lang="fi-FI" sz="1800" b="1" dirty="0"/>
              <a:t>Verkostotyö</a:t>
            </a:r>
          </a:p>
          <a:p>
            <a:pPr marL="0" lvl="0" indent="0">
              <a:buNone/>
            </a:pPr>
            <a:r>
              <a:rPr lang="fi-FI" sz="1800" dirty="0"/>
              <a:t>	Mahdollisimman varhaisessa vaiheessa ensimmäinen 	verkostotapaaminen perheen, koulun ja muun tarvittavan/jo olemassa 	olevan verkoston kanssa</a:t>
            </a:r>
          </a:p>
          <a:p>
            <a:pPr lvl="2"/>
            <a:r>
              <a:rPr lang="fi-FI" sz="1800" dirty="0"/>
              <a:t>suunnitelmallinen tuki</a:t>
            </a:r>
          </a:p>
          <a:p>
            <a:pPr lvl="2"/>
            <a:r>
              <a:rPr lang="fi-FI" sz="1800" dirty="0"/>
              <a:t>säännöllinen arviointi</a:t>
            </a:r>
          </a:p>
          <a:p>
            <a:pPr lvl="2"/>
            <a:r>
              <a:rPr lang="fi-FI" sz="1800" dirty="0"/>
              <a:t>työnjako</a:t>
            </a:r>
          </a:p>
          <a:p>
            <a:pPr marL="0" indent="0">
              <a:buNone/>
            </a:pPr>
            <a:endParaRPr lang="fi-FI" sz="1800" b="1" dirty="0"/>
          </a:p>
          <a:p>
            <a:pPr marL="0" indent="0">
              <a:buNone/>
            </a:pPr>
            <a:r>
              <a:rPr lang="fi-FI" sz="1800" b="1" dirty="0"/>
              <a:t>Koulunkäynnin tukisuunnitelma </a:t>
            </a:r>
            <a:endParaRPr lang="fi-FI" sz="1800" dirty="0"/>
          </a:p>
          <a:p>
            <a:pPr lvl="1"/>
            <a:r>
              <a:rPr lang="fi-FI" sz="1800" dirty="0"/>
              <a:t>koulun- tai oppilaitoksen tukitoimet, NTT tukitoimet ja muiden toimijoiden tukitoimet</a:t>
            </a:r>
          </a:p>
          <a:p>
            <a:pPr lvl="1"/>
            <a:r>
              <a:rPr lang="fi-FI" sz="1800" dirty="0"/>
              <a:t>kouluyhteistyönä verkostotapaaminen koulussa </a:t>
            </a:r>
          </a:p>
          <a:p>
            <a:pPr lvl="1"/>
            <a:r>
              <a:rPr lang="fi-FI" sz="1800" dirty="0"/>
              <a:t>vapaaehtoisten </a:t>
            </a:r>
            <a:r>
              <a:rPr lang="fi-FI" sz="1800" dirty="0" err="1"/>
              <a:t>läksyhelppi</a:t>
            </a:r>
            <a:endParaRPr lang="fi-FI" sz="1800" dirty="0"/>
          </a:p>
          <a:p>
            <a:pPr lvl="1"/>
            <a:r>
              <a:rPr lang="fi-FI" sz="1800" dirty="0" err="1"/>
              <a:t>turvatalon</a:t>
            </a:r>
            <a:r>
              <a:rPr lang="fi-FI" sz="1800" dirty="0"/>
              <a:t> </a:t>
            </a:r>
            <a:r>
              <a:rPr lang="fi-FI" sz="1800" dirty="0" err="1"/>
              <a:t>majoitusjakso</a:t>
            </a:r>
            <a:endParaRPr lang="fi-FI" sz="1800" dirty="0"/>
          </a:p>
          <a:p>
            <a:pPr lvl="1"/>
            <a:r>
              <a:rPr lang="fi-FI" sz="1800" dirty="0"/>
              <a:t>suunnitelmallinen verkostotyö (työnjako, säännöllinen arviointi jne.)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71462796"/>
      </p:ext>
    </p:extLst>
  </p:cSld>
  <p:clrMapOvr>
    <a:masterClrMapping/>
  </p:clrMapOvr>
  <p:transition>
    <p:cover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A1422-C8CB-49F8-B75B-F5981555F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/>
              <a:t>UNIRYTMITYS (Unikoulu):</a:t>
            </a:r>
            <a:br>
              <a:rPr lang="fi-FI" sz="2400" dirty="0"/>
            </a:br>
            <a:r>
              <a:rPr lang="fi-FI" sz="2400" dirty="0"/>
              <a:t>koulunkäynnin tuki perhe- ja verkostotyönä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C62BF-10D3-43BE-A11F-A46C6CF6B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588" y="1906588"/>
            <a:ext cx="9680575" cy="3842571"/>
          </a:xfrm>
        </p:spPr>
        <p:txBody>
          <a:bodyPr/>
          <a:lstStyle/>
          <a:p>
            <a:pPr marL="0" indent="0">
              <a:buNone/>
            </a:pPr>
            <a:r>
              <a:rPr lang="fi-FI" sz="1800" b="1" dirty="0"/>
              <a:t>Vuorokausirytmi &amp; muutoksen tutkiminen</a:t>
            </a:r>
            <a:endParaRPr lang="fi-FI" sz="1800" dirty="0"/>
          </a:p>
          <a:p>
            <a:pPr lvl="0"/>
            <a:r>
              <a:rPr lang="fi-FI" sz="1800" dirty="0"/>
              <a:t>miten – missä – milloin</a:t>
            </a:r>
          </a:p>
          <a:p>
            <a:pPr lvl="0"/>
            <a:r>
              <a:rPr lang="fi-FI" sz="1800" dirty="0"/>
              <a:t>poikkeukset</a:t>
            </a:r>
          </a:p>
          <a:p>
            <a:pPr lvl="0"/>
            <a:r>
              <a:rPr lang="fi-FI" sz="1800" dirty="0"/>
              <a:t>kokemushistorian hyödyntäminen</a:t>
            </a:r>
          </a:p>
          <a:p>
            <a:pPr lvl="0"/>
            <a:r>
              <a:rPr lang="fi-FI" sz="1800" dirty="0"/>
              <a:t>aiemmat onnistumiset</a:t>
            </a:r>
          </a:p>
          <a:p>
            <a:pPr lvl="0"/>
            <a:r>
              <a:rPr lang="fi-FI" sz="1800" dirty="0"/>
              <a:t>omien rajojen oivaltaminen</a:t>
            </a:r>
          </a:p>
          <a:p>
            <a:pPr lvl="0"/>
            <a:r>
              <a:rPr lang="fi-FI" sz="1800" dirty="0"/>
              <a:t>valintojen tekoa ja vastuunottoa</a:t>
            </a:r>
          </a:p>
          <a:p>
            <a:pPr lvl="0"/>
            <a:r>
              <a:rPr lang="fi-FI" sz="1800" dirty="0"/>
              <a:t>itsestä huolehtiminen, toisesta huolehtiminen</a:t>
            </a:r>
          </a:p>
          <a:p>
            <a:pPr lvl="0"/>
            <a:r>
              <a:rPr lang="fi-FI" sz="1800" dirty="0"/>
              <a:t>perheenjäsenten yhdessä ymmärtäminen</a:t>
            </a:r>
          </a:p>
          <a:p>
            <a:pPr lvl="0"/>
            <a:r>
              <a:rPr lang="fi-FI" sz="1800" dirty="0"/>
              <a:t>haluttava ja riittävä muutos tässä hetkessä (toiveet-tavoitteet-tulevaisuus)</a:t>
            </a:r>
          </a:p>
          <a:p>
            <a:pPr lvl="0"/>
            <a:r>
              <a:rPr lang="fi-FI" sz="1800" dirty="0"/>
              <a:t>konkreettiset keinot muutoksen saavuttamiseksi</a:t>
            </a:r>
          </a:p>
          <a:p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4223418041"/>
      </p:ext>
    </p:extLst>
  </p:cSld>
  <p:clrMapOvr>
    <a:masterClrMapping/>
  </p:clrMapOvr>
  <p:transition>
    <p:cover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8584D-1091-4E56-954C-7B2856F74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/>
              <a:t>UNIRYTMITYS (Unikoulu):</a:t>
            </a:r>
            <a:br>
              <a:rPr lang="fi-FI" sz="2400" dirty="0"/>
            </a:br>
            <a:r>
              <a:rPr lang="fi-FI" sz="2400" dirty="0"/>
              <a:t>koulunkäynnin tuki perhe- ja verkostotyönä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03617-AE5B-47C7-A337-9756F9F59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588" y="2333297"/>
            <a:ext cx="9680575" cy="2858814"/>
          </a:xfrm>
        </p:spPr>
        <p:txBody>
          <a:bodyPr/>
          <a:lstStyle/>
          <a:p>
            <a:pPr marL="0" indent="0">
              <a:buNone/>
            </a:pPr>
            <a:r>
              <a:rPr lang="fi-FI" sz="1800" b="1" dirty="0"/>
              <a:t>Vuorokausirytmin vaikutus perheen ihmissuhteisiin</a:t>
            </a:r>
            <a:endParaRPr lang="fi-FI" sz="1800" dirty="0"/>
          </a:p>
          <a:p>
            <a:pPr lvl="0"/>
            <a:r>
              <a:rPr lang="fi-FI" sz="1800" dirty="0"/>
              <a:t>toisen kuuleminen, jakaminen sekä vastaaminen</a:t>
            </a:r>
          </a:p>
          <a:p>
            <a:pPr lvl="0"/>
            <a:r>
              <a:rPr lang="fi-FI" sz="1800" dirty="0"/>
              <a:t>toiveiden huomioiminen</a:t>
            </a:r>
          </a:p>
          <a:p>
            <a:pPr lvl="0"/>
            <a:r>
              <a:rPr lang="fi-FI" sz="1800" dirty="0"/>
              <a:t>erilaiset näkemykset – yhteinen tavoite</a:t>
            </a:r>
          </a:p>
          <a:p>
            <a:pPr lvl="0"/>
            <a:r>
              <a:rPr lang="fi-FI" sz="1800" dirty="0"/>
              <a:t>yhteistyö – yhteensovittaminen </a:t>
            </a:r>
          </a:p>
          <a:p>
            <a:pPr lvl="0"/>
            <a:r>
              <a:rPr lang="fi-FI" sz="1800" dirty="0"/>
              <a:t>ihmissuhteisen myönteiset puolet ja tyytyväisyys</a:t>
            </a:r>
          </a:p>
          <a:p>
            <a:pPr lvl="0"/>
            <a:r>
              <a:rPr lang="fi-FI" sz="1800" dirty="0"/>
              <a:t>läheisyys – etäisyys</a:t>
            </a:r>
          </a:p>
          <a:p>
            <a:r>
              <a:rPr lang="fi-FI" sz="1800" dirty="0"/>
              <a:t>perheenjäsenten yhdessä ymmärtäminen</a:t>
            </a:r>
          </a:p>
        </p:txBody>
      </p:sp>
    </p:spTree>
    <p:extLst>
      <p:ext uri="{BB962C8B-B14F-4D97-AF65-F5344CB8AC3E}">
        <p14:creationId xmlns:p14="http://schemas.microsoft.com/office/powerpoint/2010/main" val="259048549"/>
      </p:ext>
    </p:extLst>
  </p:cSld>
  <p:clrMapOvr>
    <a:masterClrMapping/>
  </p:clrMapOvr>
  <p:transition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Viidellä paikkakunnalla</a:t>
            </a:r>
            <a:endParaRPr lang="fi-FI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9588" y="1601788"/>
            <a:ext cx="9680575" cy="5054600"/>
          </a:xfrm>
        </p:spPr>
        <p:txBody>
          <a:bodyPr/>
          <a:lstStyle/>
          <a:p>
            <a:endParaRPr lang="fi-FI" sz="2400" dirty="0"/>
          </a:p>
          <a:p>
            <a:r>
              <a:rPr lang="fi-FI" sz="2400" dirty="0"/>
              <a:t>Helsingissä, Espoossa, Vantaalla, Tampereella ja Turussa</a:t>
            </a:r>
          </a:p>
          <a:p>
            <a:r>
              <a:rPr lang="fi-FI" sz="2400" dirty="0"/>
              <a:t>Espoon turvatalo sijaitsee Leppävaarassa, Läkkisepänkuja 2 A 14</a:t>
            </a:r>
          </a:p>
          <a:p>
            <a:endParaRPr lang="fi-FI" sz="2400" dirty="0"/>
          </a:p>
        </p:txBody>
      </p:sp>
      <p:pic>
        <p:nvPicPr>
          <p:cNvPr id="4" name="Kuva 3" descr="turvi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4229" y="3599543"/>
            <a:ext cx="4731657" cy="2627086"/>
          </a:xfrm>
          <a:prstGeom prst="rect">
            <a:avLst/>
          </a:prstGeom>
        </p:spPr>
      </p:pic>
    </p:spTree>
  </p:cSld>
  <p:clrMapOvr>
    <a:masterClrMapping/>
  </p:clrMapOvr>
  <p:transition>
    <p:cover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75" name="Rectangle 1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fi-FI" sz="2400" b="1" dirty="0"/>
              <a:t>TOIMINTA-AJATUS</a:t>
            </a:r>
          </a:p>
        </p:txBody>
      </p:sp>
      <p:sp>
        <p:nvSpPr>
          <p:cNvPr id="45076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552450" y="1349829"/>
            <a:ext cx="9680575" cy="5306559"/>
          </a:xfrm>
        </p:spPr>
        <p:txBody>
          <a:bodyPr/>
          <a:lstStyle/>
          <a:p>
            <a:r>
              <a:rPr lang="fi-FI" sz="2000" dirty="0"/>
              <a:t>Nuorten turvatalo toteuttaa Punaisen Ristin humanitääristä työtä kotimaassa</a:t>
            </a:r>
          </a:p>
          <a:p>
            <a:endParaRPr lang="fi-FI" sz="2000" dirty="0"/>
          </a:p>
          <a:p>
            <a:r>
              <a:rPr lang="fi-FI" sz="2000" dirty="0"/>
              <a:t>Turvatalojen työskentelyä ohjaavat Punaisen Ristin seitsemän periaatetta: inhimillisyys, tasapuolisuus, puolueettomuus, riippumattomuus, vapaaehtoisuus, yleismaailmallisuus, ykseys. </a:t>
            </a:r>
            <a:endParaRPr lang="en-US" sz="2000" dirty="0"/>
          </a:p>
          <a:p>
            <a:pPr>
              <a:buNone/>
            </a:pPr>
            <a:endParaRPr lang="fi-FI" sz="2000" dirty="0"/>
          </a:p>
          <a:p>
            <a:r>
              <a:rPr lang="fi-FI" sz="2000" dirty="0"/>
              <a:t>Nuorten turvatalo on kriisi- ja konsultaatiokeskus, joka tarjoaa apua nuorille ja heidän perheilleen erilaisissa kriisi- ja pulmatilanteissa</a:t>
            </a:r>
          </a:p>
          <a:p>
            <a:pPr>
              <a:buNone/>
            </a:pPr>
            <a:endParaRPr lang="fi-FI" sz="2000" dirty="0"/>
          </a:p>
          <a:p>
            <a:pPr>
              <a:buNone/>
            </a:pPr>
            <a:endParaRPr lang="fi-FI" sz="2000" dirty="0"/>
          </a:p>
          <a:p>
            <a:pPr>
              <a:buNone/>
            </a:pPr>
            <a:r>
              <a:rPr lang="fi-FI" sz="2000" b="1" dirty="0"/>
              <a:t>KENELLE PALVELU ON TARKOITETTU</a:t>
            </a:r>
          </a:p>
          <a:p>
            <a:pPr>
              <a:buNone/>
            </a:pPr>
            <a:r>
              <a:rPr lang="fi-FI" sz="2000" dirty="0"/>
              <a:t>	</a:t>
            </a:r>
          </a:p>
          <a:p>
            <a:pPr>
              <a:buNone/>
            </a:pPr>
            <a:r>
              <a:rPr lang="fi-FI" sz="2000" b="1" dirty="0"/>
              <a:t>	</a:t>
            </a:r>
            <a:r>
              <a:rPr lang="fi-FI" sz="2000" dirty="0"/>
              <a:t>Palvelu on tarkoitettu nuorille ja heidän perheilleen</a:t>
            </a:r>
            <a:endParaRPr lang="fi-FI" sz="2000" b="1" dirty="0"/>
          </a:p>
          <a:p>
            <a:pPr>
              <a:buNone/>
            </a:pPr>
            <a:endParaRPr lang="fi-FI" sz="2400" b="1" dirty="0"/>
          </a:p>
          <a:p>
            <a:pPr>
              <a:buNone/>
            </a:pPr>
            <a:endParaRPr lang="fi-FI" sz="2400" b="1" dirty="0"/>
          </a:p>
        </p:txBody>
      </p:sp>
    </p:spTree>
  </p:cSld>
  <p:clrMapOvr>
    <a:masterClrMapping/>
  </p:clrMapOvr>
  <p:transition>
    <p:cover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i-FI" sz="2800" b="1" dirty="0"/>
            </a:br>
            <a:r>
              <a:rPr lang="fi-FI" sz="2400" b="1" dirty="0"/>
              <a:t>TURVATALON TAVOITTEET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Tarjota </a:t>
            </a:r>
            <a:r>
              <a:rPr lang="fi-FI" sz="2400" u="sng" dirty="0"/>
              <a:t>nopeasti ja joustavasti </a:t>
            </a:r>
            <a:r>
              <a:rPr lang="fi-FI" sz="2400" dirty="0"/>
              <a:t>apua nuorille ja heidän perheilleen sekä ehkäistä syrjäytymistä varhaisen tuen avulla. Palvelu on vapaaehtoista.</a:t>
            </a:r>
          </a:p>
          <a:p>
            <a:pPr>
              <a:buNone/>
            </a:pPr>
            <a:endParaRPr lang="fi-FI" sz="2400" dirty="0"/>
          </a:p>
          <a:p>
            <a:r>
              <a:rPr lang="fi-FI" sz="2400" dirty="0"/>
              <a:t>Tukea nuoria ja heidän perheitään ratkaisemaan konflikteja niin, ettei tilanne pääsisi kärjistymään ja vaatisi </a:t>
            </a:r>
            <a:r>
              <a:rPr lang="fi-FI" sz="2400" dirty="0" err="1"/>
              <a:t>esim.huostaanottoa</a:t>
            </a:r>
            <a:endParaRPr lang="fi-FI" sz="2400" dirty="0"/>
          </a:p>
          <a:p>
            <a:endParaRPr lang="fi-FI" sz="2400" dirty="0"/>
          </a:p>
          <a:p>
            <a:r>
              <a:rPr lang="fi-FI" sz="2400" dirty="0"/>
              <a:t>Lisätä nuorten elämänhallintaa sekä tukea nuoria ja perheitä voimavarojen löytämisessä ja hyödyntämisessä</a:t>
            </a:r>
          </a:p>
          <a:p>
            <a:endParaRPr lang="fi-FI" dirty="0"/>
          </a:p>
        </p:txBody>
      </p:sp>
    </p:spTree>
  </p:cSld>
  <p:clrMapOvr>
    <a:masterClrMapping/>
  </p:clrMapOvr>
  <p:transition>
    <p:cover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9588" y="0"/>
            <a:ext cx="9680575" cy="1524000"/>
          </a:xfrm>
        </p:spPr>
        <p:txBody>
          <a:bodyPr/>
          <a:lstStyle/>
          <a:p>
            <a:endParaRPr lang="fi-FI" sz="2400" b="1" dirty="0">
              <a:latin typeface="+mj-lt"/>
            </a:endParaRPr>
          </a:p>
          <a:p>
            <a:pPr>
              <a:buNone/>
            </a:pPr>
            <a:r>
              <a:rPr lang="fi-FI" sz="2000" b="1" dirty="0">
                <a:latin typeface="+mj-lt"/>
              </a:rPr>
              <a:t>PALVELUN SAATAVUUS JA PALVELUUN HAKEUTUMINEN</a:t>
            </a:r>
          </a:p>
          <a:p>
            <a:pPr>
              <a:buNone/>
            </a:pPr>
            <a:endParaRPr lang="fi-FI" sz="2400" b="1" dirty="0">
              <a:latin typeface="+mj-lt"/>
            </a:endParaRPr>
          </a:p>
          <a:p>
            <a:pPr>
              <a:buNone/>
            </a:pPr>
            <a:endParaRPr lang="fi-FI" sz="2400" b="1" dirty="0">
              <a:latin typeface="+mj-lt"/>
            </a:endParaRPr>
          </a:p>
          <a:p>
            <a:pPr>
              <a:buNone/>
            </a:pPr>
            <a:endParaRPr lang="fi-FI" sz="2400" b="1" dirty="0">
              <a:latin typeface="+mj-lt"/>
            </a:endParaRPr>
          </a:p>
          <a:p>
            <a:pPr>
              <a:buNone/>
            </a:pPr>
            <a:endParaRPr lang="fi-FI" sz="2400" b="1" dirty="0">
              <a:latin typeface="+mj-lt"/>
            </a:endParaRPr>
          </a:p>
          <a:p>
            <a:pPr>
              <a:buNone/>
            </a:pPr>
            <a:endParaRPr lang="fi-FI" sz="2400" b="1" dirty="0">
              <a:latin typeface="+mj-lt"/>
            </a:endParaRPr>
          </a:p>
          <a:p>
            <a:pPr lvl="1">
              <a:buNone/>
            </a:pPr>
            <a:endParaRPr lang="fi-FI" dirty="0">
              <a:latin typeface="+mj-lt"/>
            </a:endParaRPr>
          </a:p>
        </p:txBody>
      </p:sp>
      <p:sp>
        <p:nvSpPr>
          <p:cNvPr id="6" name="Sisällön paikkamerkki 2"/>
          <p:cNvSpPr txBox="1">
            <a:spLocks/>
          </p:cNvSpPr>
          <p:nvPr/>
        </p:nvSpPr>
        <p:spPr bwMode="auto">
          <a:xfrm>
            <a:off x="661988" y="1001486"/>
            <a:ext cx="9680575" cy="5704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073" tIns="52035" rIns="104073" bIns="52035" numCol="1" anchor="t" anchorCtr="0" compatLnSpc="1">
            <a:prstTxWarp prst="textNoShape">
              <a:avLst/>
            </a:prstTxWarp>
          </a:bodyPr>
          <a:lstStyle/>
          <a:p>
            <a:pPr marL="388938" marR="0" lvl="0" indent="-388938" algn="l" defTabSz="1041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Times" charset="0"/>
              <a:buChar char="•"/>
              <a:tabLst/>
              <a:defRPr/>
            </a:pPr>
            <a:endParaRPr kumimoji="0" lang="fi-FI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88938" marR="0" lvl="0" indent="-388938" algn="l" defTabSz="1041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Times" charset="0"/>
              <a:buChar char="•"/>
              <a:tabLst/>
              <a:defRPr/>
            </a:pPr>
            <a:r>
              <a:rPr lang="fi-FI" sz="1800" b="0" kern="0" dirty="0">
                <a:latin typeface="+mn-lt"/>
              </a:rPr>
              <a:t>Asiakkaat hakeutuvat palveluiden piiriin vapaaehtoisesti, </a:t>
            </a:r>
            <a:r>
              <a:rPr lang="fi-FI" sz="1800" b="0" u="sng" kern="0" dirty="0">
                <a:latin typeface="+mn-lt"/>
              </a:rPr>
              <a:t>ilman lähetettä tai ajanvarausta</a:t>
            </a:r>
            <a:endParaRPr lang="fi-FI" sz="1800" b="0" kern="0" dirty="0">
              <a:latin typeface="+mn-lt"/>
            </a:endParaRPr>
          </a:p>
          <a:p>
            <a:pPr marL="388938" marR="0" lvl="0" indent="-388938" algn="l" defTabSz="1041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tabLst/>
              <a:defRPr/>
            </a:pPr>
            <a:endParaRPr lang="fi-FI" sz="1800" b="0" kern="0" dirty="0">
              <a:latin typeface="+mn-lt"/>
            </a:endParaRPr>
          </a:p>
          <a:p>
            <a:pPr marL="388938" marR="0" lvl="0" indent="-388938" algn="l" defTabSz="1041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Times" charset="0"/>
              <a:buChar char="•"/>
              <a:tabLst/>
              <a:defRPr/>
            </a:pPr>
            <a:r>
              <a:rPr kumimoji="0" lang="fi-FI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Nuorten turvatalolle</a:t>
            </a:r>
            <a:r>
              <a:rPr kumimoji="0" lang="fi-FI" sz="18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tulemista edeltää yleensä puhelinkontakti</a:t>
            </a:r>
            <a:endParaRPr lang="fi-FI" sz="1800" b="0" kern="0" dirty="0">
              <a:latin typeface="+mn-lt"/>
            </a:endParaRPr>
          </a:p>
          <a:p>
            <a:pPr marL="388938" marR="0" lvl="0" indent="-388938" algn="l" defTabSz="1041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Times" charset="0"/>
              <a:buChar char="•"/>
              <a:tabLst/>
              <a:defRPr/>
            </a:pPr>
            <a:endParaRPr kumimoji="0" lang="fi-FI" sz="18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388938" marR="0" lvl="0" indent="-388938" algn="l" defTabSz="1041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Times" charset="0"/>
              <a:buChar char="•"/>
              <a:tabLst/>
              <a:defRPr/>
            </a:pPr>
            <a:r>
              <a:rPr lang="fi-FI" sz="1800" b="0" kern="0" baseline="0" dirty="0">
                <a:latin typeface="+mn-lt"/>
              </a:rPr>
              <a:t>Nuorten</a:t>
            </a:r>
            <a:r>
              <a:rPr lang="fi-FI" sz="1800" b="0" kern="0" dirty="0">
                <a:latin typeface="+mn-lt"/>
              </a:rPr>
              <a:t> turvatalon palvelut ovat hyvin saatavilla ja palveluiden piiriin pääsee heti</a:t>
            </a:r>
          </a:p>
          <a:p>
            <a:pPr marL="388938" marR="0" lvl="0" indent="-388938" algn="l" defTabSz="1041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Times" charset="0"/>
              <a:buChar char="•"/>
              <a:tabLst/>
              <a:defRPr/>
            </a:pPr>
            <a:endParaRPr lang="fi-FI" sz="1800" b="0" kern="0" dirty="0">
              <a:latin typeface="+mn-lt"/>
            </a:endParaRPr>
          </a:p>
          <a:p>
            <a:pPr marL="388938" marR="0" lvl="0" indent="-388938" algn="l" defTabSz="1041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Times" charset="0"/>
              <a:buChar char="•"/>
              <a:tabLst/>
              <a:defRPr/>
            </a:pPr>
            <a:r>
              <a:rPr lang="fi-FI" sz="1800" b="0" kern="0" dirty="0">
                <a:latin typeface="+mn-lt"/>
              </a:rPr>
              <a:t>Turvatalon palveluihin voi tulla myös ilta- ja yöaikaan sekä viikonloppuisin</a:t>
            </a:r>
          </a:p>
          <a:p>
            <a:pPr marL="388938" marR="0" lvl="0" indent="-388938" algn="l" defTabSz="1041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Times" charset="0"/>
              <a:buChar char="•"/>
              <a:tabLst/>
              <a:defRPr/>
            </a:pPr>
            <a:endParaRPr lang="fi-FI" sz="1800" b="0" kern="0" dirty="0">
              <a:latin typeface="+mn-lt"/>
            </a:endParaRPr>
          </a:p>
          <a:p>
            <a:pPr marL="388938" marR="0" lvl="0" indent="-388938" algn="l" defTabSz="1041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Times" charset="0"/>
              <a:buChar char="•"/>
              <a:tabLst/>
              <a:defRPr/>
            </a:pPr>
            <a:r>
              <a:rPr kumimoji="0" lang="fi-FI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Yleisimmät</a:t>
            </a:r>
            <a:r>
              <a:rPr kumimoji="0" lang="fi-FI" sz="18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hakeutumiskanavat Nuorten turvatalon palveluihin ovat seuraavat:</a:t>
            </a:r>
          </a:p>
          <a:p>
            <a:pPr marL="388938" marR="0" lvl="0" indent="-388938" algn="l" defTabSz="1041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Times" charset="0"/>
              <a:buChar char="•"/>
              <a:tabLst/>
              <a:defRPr/>
            </a:pPr>
            <a:endParaRPr kumimoji="0" lang="fi-FI" sz="18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846138" lvl="1" indent="-388938" defTabSz="1041400">
              <a:spcBef>
                <a:spcPct val="20000"/>
              </a:spcBef>
              <a:buClr>
                <a:schemeClr val="accent2"/>
              </a:buClr>
              <a:buFont typeface="Times" charset="0"/>
              <a:buChar char="•"/>
              <a:defRPr/>
            </a:pPr>
            <a:r>
              <a:rPr lang="fi-FI" sz="1800" b="0" kern="0" baseline="0" dirty="0">
                <a:latin typeface="+mn-lt"/>
              </a:rPr>
              <a:t>Asiakkaat</a:t>
            </a:r>
            <a:r>
              <a:rPr lang="fi-FI" sz="1800" b="0" kern="0" dirty="0">
                <a:latin typeface="+mn-lt"/>
              </a:rPr>
              <a:t> hakeutuvat palveluun itse</a:t>
            </a:r>
          </a:p>
          <a:p>
            <a:pPr marL="846138" lvl="1" indent="-388938" defTabSz="1041400">
              <a:spcBef>
                <a:spcPct val="20000"/>
              </a:spcBef>
              <a:buClr>
                <a:schemeClr val="accent2"/>
              </a:buClr>
              <a:buFont typeface="Times" charset="0"/>
              <a:buChar char="•"/>
              <a:defRPr/>
            </a:pPr>
            <a:r>
              <a:rPr lang="fi-FI" sz="1800" b="0" kern="0" dirty="0">
                <a:latin typeface="+mn-lt"/>
              </a:rPr>
              <a:t>Sosiaalitoimi ohjaa palveluun</a:t>
            </a:r>
          </a:p>
          <a:p>
            <a:pPr marL="846138" lvl="1" indent="-388938" defTabSz="1041400">
              <a:spcBef>
                <a:spcPct val="20000"/>
              </a:spcBef>
              <a:buClr>
                <a:schemeClr val="accent2"/>
              </a:buClr>
              <a:buFont typeface="Times" charset="0"/>
              <a:buChar char="•"/>
              <a:defRPr/>
            </a:pPr>
            <a:r>
              <a:rPr kumimoji="0" lang="fi-FI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Koulukuraattori</a:t>
            </a:r>
            <a:r>
              <a:rPr kumimoji="0" lang="fi-FI" sz="18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tai joku muu koulusta ohjaa palveluun</a:t>
            </a:r>
            <a:endParaRPr kumimoji="0" lang="fi-FI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388938" marR="0" lvl="0" indent="-388938" algn="l" defTabSz="1041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Times" charset="0"/>
              <a:buNone/>
              <a:tabLst/>
              <a:defRPr/>
            </a:pPr>
            <a:endParaRPr kumimoji="0" lang="fi-FI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88938" marR="0" lvl="0" indent="-388938" algn="l" defTabSz="1041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Times" charset="0"/>
              <a:buNone/>
              <a:tabLst/>
              <a:defRPr/>
            </a:pPr>
            <a:endParaRPr kumimoji="0" lang="fi-FI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88938" marR="0" lvl="0" indent="-388938" algn="l" defTabSz="1041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Times" charset="0"/>
              <a:buNone/>
              <a:tabLst/>
              <a:defRPr/>
            </a:pPr>
            <a:endParaRPr kumimoji="0" lang="fi-FI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88938" marR="0" lvl="0" indent="-388938" algn="l" defTabSz="1041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Times" charset="0"/>
              <a:buNone/>
              <a:tabLst/>
              <a:defRPr/>
            </a:pPr>
            <a:endParaRPr kumimoji="0" lang="fi-FI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47725" marR="0" lvl="1" indent="-328613" algn="l" defTabSz="1041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Times" charset="0"/>
              <a:buNone/>
              <a:tabLst/>
              <a:defRPr/>
            </a:pPr>
            <a:endParaRPr kumimoji="0" lang="fi-FI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ransition>
    <p:cover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88" y="937260"/>
            <a:ext cx="9680575" cy="5719128"/>
          </a:xfrm>
        </p:spPr>
        <p:txBody>
          <a:bodyPr/>
          <a:lstStyle/>
          <a:p>
            <a:pPr marL="0" indent="0">
              <a:buNone/>
            </a:pPr>
            <a:r>
              <a:rPr lang="fi-FI" sz="2400" b="1" dirty="0"/>
              <a:t>PALVELUN TOTEUTTAVA HENKILÖKUNTA</a:t>
            </a:r>
            <a:endParaRPr lang="fi-FI" sz="2400" dirty="0"/>
          </a:p>
          <a:p>
            <a:pPr marL="0" indent="0">
              <a:buNone/>
            </a:pPr>
            <a:r>
              <a:rPr lang="fi-FI" sz="2400" b="1" dirty="0"/>
              <a:t> </a:t>
            </a:r>
          </a:p>
          <a:p>
            <a:pPr marL="0" indent="0">
              <a:buNone/>
            </a:pPr>
            <a:endParaRPr lang="fi-FI" sz="2400" dirty="0"/>
          </a:p>
          <a:p>
            <a:r>
              <a:rPr lang="fi-FI" sz="2000" dirty="0"/>
              <a:t>Henkilökuntaan kuuluu kahdeksan kriisi- ja perhetyöntekijää, koordinaattori sekä johtaja.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r>
              <a:rPr lang="fi-FI" sz="2000" dirty="0"/>
              <a:t>Henkilökunta on moniammatillista ja työtiimissä työskentelee sosionomeja, perheterapeutteja, yhteisöpedagogi, psykiatrinen sairaanhoitaja sekä kriisi- ja traumaterapeutti. </a:t>
            </a:r>
            <a:endParaRPr lang="en-US" sz="2000" dirty="0"/>
          </a:p>
          <a:p>
            <a:pPr marL="0" indent="0">
              <a:buNone/>
            </a:pPr>
            <a:r>
              <a:rPr lang="fi-FI" sz="2000" dirty="0"/>
              <a:t> </a:t>
            </a:r>
            <a:endParaRPr lang="en-US" sz="2000" dirty="0"/>
          </a:p>
          <a:p>
            <a:r>
              <a:rPr lang="fi-FI" sz="2000" dirty="0"/>
              <a:t>Henkilökunnan osaamista tuetaan jatkuvalla täydennyskoulutuksella. Lisäksi henkilökunnalla on säännöllinen työnohjaus.</a:t>
            </a:r>
            <a:endParaRPr lang="en-US" sz="2000" dirty="0"/>
          </a:p>
          <a:p>
            <a:pPr>
              <a:buNone/>
            </a:pPr>
            <a:endParaRPr lang="fi-FI" sz="2000" dirty="0"/>
          </a:p>
          <a:p>
            <a:endParaRPr lang="fi-FI" sz="2400" dirty="0"/>
          </a:p>
        </p:txBody>
      </p:sp>
    </p:spTree>
  </p:cSld>
  <p:clrMapOvr>
    <a:masterClrMapping/>
  </p:clrMapOvr>
  <p:transition>
    <p:cover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TURVATALON TOIMINTAMUODOT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9588" y="1131570"/>
            <a:ext cx="9680575" cy="5524818"/>
          </a:xfrm>
        </p:spPr>
        <p:txBody>
          <a:bodyPr/>
          <a:lstStyle/>
          <a:p>
            <a:endParaRPr lang="fi-FI" sz="2000" dirty="0"/>
          </a:p>
          <a:p>
            <a:pPr marL="0" indent="0">
              <a:buNone/>
            </a:pPr>
            <a:endParaRPr lang="fi-FI" sz="2400" b="1" dirty="0"/>
          </a:p>
          <a:p>
            <a:pPr marL="0" indent="0">
              <a:buNone/>
            </a:pPr>
            <a:r>
              <a:rPr lang="fi-FI" sz="2400" b="1" dirty="0"/>
              <a:t>Keskusteluapu </a:t>
            </a:r>
          </a:p>
          <a:p>
            <a:endParaRPr lang="fi-FI" sz="2400" dirty="0"/>
          </a:p>
          <a:p>
            <a:r>
              <a:rPr lang="fi-FI" sz="2400" dirty="0"/>
              <a:t>Tuemme ja autamme nuorta ja hänen perhettään keskustelun keinoin. Etsimme ratkaisuja yhdessä nuoren, perheen ja muiden nuorta tukevien tahojen kanssa. Myös vanhemmat saavat tukeamme vanhemmuuteen liittyvissä asioissa.</a:t>
            </a:r>
          </a:p>
          <a:p>
            <a:endParaRPr lang="fi-FI" sz="2400" dirty="0"/>
          </a:p>
          <a:p>
            <a:pPr marL="0" indent="0">
              <a:buNone/>
            </a:pPr>
            <a:endParaRPr lang="fi-FI" dirty="0"/>
          </a:p>
          <a:p>
            <a:pPr>
              <a:buNone/>
            </a:pPr>
            <a:endParaRPr lang="fi-FI" sz="2400" dirty="0"/>
          </a:p>
          <a:p>
            <a:endParaRPr lang="fi-FI" sz="2400" dirty="0"/>
          </a:p>
          <a:p>
            <a:endParaRPr lang="fi-FI" sz="2400" dirty="0"/>
          </a:p>
        </p:txBody>
      </p:sp>
    </p:spTree>
  </p:cSld>
  <p:clrMapOvr>
    <a:masterClrMapping/>
  </p:clrMapOvr>
  <p:transition>
    <p:cover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9588" y="868680"/>
            <a:ext cx="9680575" cy="5787708"/>
          </a:xfrm>
        </p:spPr>
        <p:txBody>
          <a:bodyPr/>
          <a:lstStyle/>
          <a:p>
            <a:pPr marL="0" indent="0">
              <a:buNone/>
            </a:pPr>
            <a:endParaRPr lang="fi-FI" sz="2400" b="1" dirty="0"/>
          </a:p>
          <a:p>
            <a:pPr marL="0" indent="0">
              <a:buNone/>
            </a:pPr>
            <a:endParaRPr lang="fi-FI" sz="2400" b="1" dirty="0"/>
          </a:p>
          <a:p>
            <a:pPr marL="0" indent="0">
              <a:buNone/>
            </a:pPr>
            <a:endParaRPr lang="fi-FI" sz="2400" b="1" dirty="0"/>
          </a:p>
          <a:p>
            <a:pPr marL="0" indent="0">
              <a:buNone/>
            </a:pPr>
            <a:r>
              <a:rPr lang="fi-FI" sz="2400" b="1" dirty="0"/>
              <a:t>Tilapäismajoitus  </a:t>
            </a:r>
          </a:p>
          <a:p>
            <a:pPr marL="0" indent="0">
              <a:buNone/>
            </a:pPr>
            <a:endParaRPr lang="fi-FI" sz="2400" dirty="0"/>
          </a:p>
          <a:p>
            <a:r>
              <a:rPr lang="fi-FI" sz="2400" dirty="0"/>
              <a:t>Tarjoamme nuorelle turvallisen yösijan tarvittaessa. Autamme nuoria ja perheitä löytämään helpotusta ja ratkaisuja haastaviin elämäntilanteisiin.</a:t>
            </a:r>
          </a:p>
          <a:p>
            <a:pPr marL="0" lvl="0" indent="0">
              <a:buNone/>
            </a:pPr>
            <a:endParaRPr lang="fi-FI" sz="2400" dirty="0"/>
          </a:p>
          <a:p>
            <a:endParaRPr lang="fi-FI" sz="2400" dirty="0"/>
          </a:p>
          <a:p>
            <a:endParaRPr lang="fi-FI" sz="2400" dirty="0"/>
          </a:p>
        </p:txBody>
      </p:sp>
    </p:spTree>
  </p:cSld>
  <p:clrMapOvr>
    <a:masterClrMapping/>
  </p:clrMapOvr>
  <p:transition>
    <p:cover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9588" y="605790"/>
            <a:ext cx="9680575" cy="6050598"/>
          </a:xfrm>
        </p:spPr>
        <p:txBody>
          <a:bodyPr/>
          <a:lstStyle/>
          <a:p>
            <a:pPr marL="0" lvl="0" indent="0">
              <a:buNone/>
            </a:pPr>
            <a:r>
              <a:rPr lang="fi-FI" b="1" dirty="0"/>
              <a:t>Itsenäistymisen tuki </a:t>
            </a:r>
            <a:endParaRPr lang="en-US" dirty="0"/>
          </a:p>
          <a:p>
            <a:pPr marL="0" indent="0">
              <a:buNone/>
            </a:pPr>
            <a:r>
              <a:rPr lang="fi-FI" dirty="0"/>
              <a:t> </a:t>
            </a:r>
            <a:endParaRPr lang="en-US" dirty="0"/>
          </a:p>
          <a:p>
            <a:r>
              <a:rPr lang="fi-FI" sz="2000" dirty="0"/>
              <a:t>Itsenäistymisen tuki toimii yhteistyössä Espoon kaupungin sosiaali- ja perhepalveluiden kanssa. </a:t>
            </a:r>
          </a:p>
          <a:p>
            <a:pPr marL="0" indent="0">
              <a:buNone/>
            </a:pPr>
            <a:endParaRPr lang="fi-FI" sz="2000" dirty="0"/>
          </a:p>
          <a:p>
            <a:r>
              <a:rPr lang="fi-FI" sz="2000" dirty="0"/>
              <a:t>Palvelu on tarkoitettu nuorille, jotka tarvitsevat perheen ulkopuolista tukea itsenäistymisessään.</a:t>
            </a:r>
          </a:p>
          <a:p>
            <a:pPr marL="0" indent="0">
              <a:buNone/>
            </a:pPr>
            <a:endParaRPr lang="fi-FI" sz="2000" dirty="0"/>
          </a:p>
          <a:p>
            <a:r>
              <a:rPr lang="fi-FI" sz="2000" dirty="0"/>
              <a:t>Tuki on räätälöity yksilöllisesti, se on tiivistä ja tavoitteellista. Perhe- ja verkostotyö sekä vapaaehtoistyö ovat oleellinen osa tuen sisältöä.</a:t>
            </a:r>
          </a:p>
          <a:p>
            <a:pPr marL="0" indent="0">
              <a:buNone/>
            </a:pPr>
            <a:endParaRPr lang="fi-FI" sz="2000" dirty="0"/>
          </a:p>
          <a:p>
            <a:r>
              <a:rPr lang="fi-FI" sz="2000" dirty="0"/>
              <a:t>Tavoitteena on nuoren kyky asua itsenäisesti peruspalvelujen varassa.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25091"/>
      </p:ext>
    </p:extLst>
  </p:cSld>
  <p:clrMapOvr>
    <a:masterClrMapping/>
  </p:clrMapOvr>
  <p:transition>
    <p:cover dir="r"/>
  </p:transition>
</p:sld>
</file>

<file path=ppt/theme/theme1.xml><?xml version="1.0" encoding="utf-8"?>
<a:theme xmlns:a="http://schemas.openxmlformats.org/drawingml/2006/main" name="Oletusrakenne">
  <a:themeElements>
    <a:clrScheme name="">
      <a:dk1>
        <a:srgbClr val="000000"/>
      </a:dk1>
      <a:lt1>
        <a:srgbClr val="FFFFFF"/>
      </a:lt1>
      <a:dk2>
        <a:srgbClr val="000000"/>
      </a:dk2>
      <a:lt2>
        <a:srgbClr val="666666"/>
      </a:lt2>
      <a:accent1>
        <a:srgbClr val="CC00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E7B900"/>
      </a:accent6>
      <a:hlink>
        <a:srgbClr val="990099"/>
      </a:hlink>
      <a:folHlink>
        <a:srgbClr val="009900"/>
      </a:folHlink>
    </a:clrScheme>
    <a:fontScheme name="Oletusrakenn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88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88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1656</TotalTime>
  <Words>486</Words>
  <Application>Microsoft Office PowerPoint</Application>
  <PresentationFormat>Mukautettu</PresentationFormat>
  <Paragraphs>168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1" baseType="lpstr">
      <vt:lpstr>Times</vt:lpstr>
      <vt:lpstr>Times New Roman</vt:lpstr>
      <vt:lpstr>Verdana</vt:lpstr>
      <vt:lpstr>Oletusrakenne</vt:lpstr>
      <vt:lpstr>  PUNAINEN RISTI</vt:lpstr>
      <vt:lpstr>Viidellä paikkakunnalla</vt:lpstr>
      <vt:lpstr>TOIMINTA-AJATUS</vt:lpstr>
      <vt:lpstr> TURVATALON TAVOITTEET</vt:lpstr>
      <vt:lpstr>PowerPoint-esitys</vt:lpstr>
      <vt:lpstr>PowerPoint-esitys</vt:lpstr>
      <vt:lpstr>TURVATALON TOIMINTAMUODOT</vt:lpstr>
      <vt:lpstr>PowerPoint-esitys</vt:lpstr>
      <vt:lpstr>PowerPoint-esitys</vt:lpstr>
      <vt:lpstr>PowerPoint-esitys</vt:lpstr>
      <vt:lpstr>PowerPoint-esitys</vt:lpstr>
      <vt:lpstr> </vt:lpstr>
      <vt:lpstr>PowerPoint-esitys</vt:lpstr>
      <vt:lpstr>UNIRYTMITYS (Unikoulu): Koulunkäynnin tuki perhe- ja verkostotyönä   </vt:lpstr>
      <vt:lpstr>UNIRYTMITYS (Unikoulu): Koulunkäynnin tuki perhe- ja verkostotyönä</vt:lpstr>
      <vt:lpstr>UNIRYTMITYS (Unikoulu): koulunkäynnin tuki perhe- ja verkostotyönä</vt:lpstr>
      <vt:lpstr>UNIRYTMITYS (Unikoulu): koulunkäynnin tuki perhe- ja verkostotyönä</vt:lpstr>
    </vt:vector>
  </TitlesOfParts>
  <Company>Suomen Punainen Risti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Liisa Åker</dc:creator>
  <cp:lastModifiedBy>Mira Partanen</cp:lastModifiedBy>
  <cp:revision>231</cp:revision>
  <dcterms:created xsi:type="dcterms:W3CDTF">2003-09-22T11:50:51Z</dcterms:created>
  <dcterms:modified xsi:type="dcterms:W3CDTF">2019-06-10T13:02:21Z</dcterms:modified>
</cp:coreProperties>
</file>